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01" r:id="rId4"/>
  </p:sldMasterIdLst>
  <p:notesMasterIdLst>
    <p:notesMasterId r:id="rId53"/>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Lst>
  <p:sldSz cx="12192000" cy="6858000"/>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16">
          <p15:clr>
            <a:srgbClr val="A4A3A4"/>
          </p15:clr>
        </p15:guide>
        <p15:guide id="2" pos="12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1" roundtripDataSignature="AMtx7mgeXC462D68KcWkZS0wX7Q5TSboq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6E6"/>
    <a:srgbClr val="0095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DC9D89-F8EF-4D7C-A88C-7FC532B2855A}" v="1" dt="2025-11-21T20:29:33.693"/>
  </p1510:revLst>
</p1510:revInfo>
</file>

<file path=ppt/tableStyles.xml><?xml version="1.0" encoding="utf-8"?>
<a:tblStyleLst xmlns:a="http://schemas.openxmlformats.org/drawingml/2006/main" def="{085205E0-EEB9-46E4-B280-616F3A9159D5}">
  <a:tblStyle styleId="{085205E0-EEB9-46E4-B280-616F3A9159D5}"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DCDC56A-6E2F-4C05-9C74-248F31DD0030}" styleName="Table_1">
    <a:wholeTbl>
      <a:tcTxStyle b="off" i="off">
        <a:font>
          <a:latin typeface="Arial"/>
          <a:ea typeface="Arial"/>
          <a:cs typeface="Arial"/>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a:tcStyle>
        <a:tcBdr/>
        <a:fill>
          <a:solidFill>
            <a:schemeClr val="dk1">
              <a:alpha val="20000"/>
            </a:schemeClr>
          </a:solidFill>
        </a:fill>
      </a:tcStyle>
    </a:band1H>
    <a:band2H>
      <a:tcTxStyle/>
      <a:tcStyle>
        <a:tcBdr/>
      </a:tcStyle>
    </a:band2H>
    <a:band1V>
      <a:tcTxStyle/>
      <a:tcStyle>
        <a:tcBdr/>
        <a:fill>
          <a:solidFill>
            <a:schemeClr val="dk1">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50800" cap="flat" cmpd="sng">
              <a:solidFill>
                <a:schemeClr val="dk1"/>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25400" cap="flat" cmpd="sng">
              <a:solidFill>
                <a:schemeClr val="dk1"/>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 styleId="{1609DB04-99FC-490A-A994-735161D0DFA7}" styleName="Table_2">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0F0F0"/>
          </a:solidFill>
        </a:fill>
      </a:tcStyle>
    </a:wholeTbl>
    <a:band1H>
      <a:tcTxStyle/>
      <a:tcStyle>
        <a:tcBdr/>
        <a:fill>
          <a:solidFill>
            <a:srgbClr val="E0E0E0"/>
          </a:solidFill>
        </a:fill>
      </a:tcStyle>
    </a:band1H>
    <a:band2H>
      <a:tcTxStyle/>
      <a:tcStyle>
        <a:tcBdr/>
      </a:tcStyle>
    </a:band2H>
    <a:band1V>
      <a:tcTxStyle/>
      <a:tcStyle>
        <a:tcBdr/>
        <a:fill>
          <a:solidFill>
            <a:srgbClr val="E0E0E0"/>
          </a:solidFill>
        </a:fill>
      </a:tcStyle>
    </a:band1V>
    <a:band2V>
      <a:tcTxStyle/>
      <a:tcStyle>
        <a:tcBdr/>
      </a:tcStyle>
    </a:band2V>
    <a:lastCol>
      <a:tcTxStyle b="on" i="off">
        <a:font>
          <a:latin typeface="Arial"/>
          <a:ea typeface="Arial"/>
          <a:cs typeface="Arial"/>
        </a:font>
        <a:schemeClr val="lt1"/>
      </a:tcTxStyle>
      <a:tcStyle>
        <a:tcBdr/>
        <a:fill>
          <a:solidFill>
            <a:schemeClr val="accent3"/>
          </a:solidFill>
        </a:fill>
      </a:tcStyle>
    </a:lastCol>
    <a:firstCol>
      <a:tcTxStyle b="on" i="off">
        <a:font>
          <a:latin typeface="Arial"/>
          <a:ea typeface="Arial"/>
          <a:cs typeface="Arial"/>
        </a:font>
        <a:schemeClr val="lt1"/>
      </a:tcTxStyle>
      <a:tcStyle>
        <a:tcBdr/>
        <a:fill>
          <a:solidFill>
            <a:schemeClr val="accent3"/>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3"/>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3"/>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05" autoAdjust="0"/>
    <p:restoredTop sz="51211" autoAdjust="0"/>
  </p:normalViewPr>
  <p:slideViewPr>
    <p:cSldViewPr snapToGrid="0">
      <p:cViewPr varScale="1">
        <p:scale>
          <a:sx n="53" d="100"/>
          <a:sy n="53" d="100"/>
        </p:scale>
        <p:origin x="2802" y="66"/>
      </p:cViewPr>
      <p:guideLst>
        <p:guide orient="horz" pos="816"/>
        <p:guide pos="12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66" Type="http://schemas.microsoft.com/office/2016/11/relationships/changesInfo" Target="changesInfos/changesInfo1.xml"/><Relationship Id="rId5" Type="http://schemas.openxmlformats.org/officeDocument/2006/relationships/slide" Target="slides/slide1.xml"/><Relationship Id="rId61" Type="http://customschemas.google.com/relationships/presentationmetadata" Target="metadata"/><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67"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skerville, Kristin (CDC/GHC/DGHP)" userId="e5846ad4-249e-4a35-baa4-77ba58151c68" providerId="ADAL" clId="{613EFEC5-BEAB-4681-8F18-22D7E4BC25F2}"/>
    <pc:docChg chg="custSel modSld modNotesMaster">
      <pc:chgData name="Baskerville, Kristin (CDC/GHC/DGHP)" userId="e5846ad4-249e-4a35-baa4-77ba58151c68" providerId="ADAL" clId="{613EFEC5-BEAB-4681-8F18-22D7E4BC25F2}" dt="2025-11-21T20:30:21.324" v="4" actId="207"/>
      <pc:docMkLst>
        <pc:docMk/>
      </pc:docMkLst>
      <pc:sldChg chg="modNotes modNotesTx">
        <pc:chgData name="Baskerville, Kristin (CDC/GHC/DGHP)" userId="e5846ad4-249e-4a35-baa4-77ba58151c68" providerId="ADAL" clId="{613EFEC5-BEAB-4681-8F18-22D7E4BC25F2}" dt="2025-11-21T20:30:21.324" v="4" actId="207"/>
        <pc:sldMkLst>
          <pc:docMk/>
          <pc:sldMk cId="0" sldId="256"/>
        </pc:sldMkLst>
      </pc:sldChg>
      <pc:sldChg chg="modNotes">
        <pc:chgData name="Baskerville, Kristin (CDC/GHC/DGHP)" userId="e5846ad4-249e-4a35-baa4-77ba58151c68" providerId="ADAL" clId="{613EFEC5-BEAB-4681-8F18-22D7E4BC25F2}" dt="2025-11-21T20:29:33.693" v="3"/>
        <pc:sldMkLst>
          <pc:docMk/>
          <pc:sldMk cId="0" sldId="257"/>
        </pc:sldMkLst>
      </pc:sldChg>
      <pc:sldChg chg="modNotes">
        <pc:chgData name="Baskerville, Kristin (CDC/GHC/DGHP)" userId="e5846ad4-249e-4a35-baa4-77ba58151c68" providerId="ADAL" clId="{613EFEC5-BEAB-4681-8F18-22D7E4BC25F2}" dt="2025-11-21T20:29:33.693" v="3"/>
        <pc:sldMkLst>
          <pc:docMk/>
          <pc:sldMk cId="0" sldId="258"/>
        </pc:sldMkLst>
      </pc:sldChg>
      <pc:sldChg chg="modNotes">
        <pc:chgData name="Baskerville, Kristin (CDC/GHC/DGHP)" userId="e5846ad4-249e-4a35-baa4-77ba58151c68" providerId="ADAL" clId="{613EFEC5-BEAB-4681-8F18-22D7E4BC25F2}" dt="2025-11-21T20:29:33.693" v="3"/>
        <pc:sldMkLst>
          <pc:docMk/>
          <pc:sldMk cId="0" sldId="259"/>
        </pc:sldMkLst>
      </pc:sldChg>
      <pc:sldChg chg="modNotes">
        <pc:chgData name="Baskerville, Kristin (CDC/GHC/DGHP)" userId="e5846ad4-249e-4a35-baa4-77ba58151c68" providerId="ADAL" clId="{613EFEC5-BEAB-4681-8F18-22D7E4BC25F2}" dt="2025-11-21T20:29:33.693" v="3"/>
        <pc:sldMkLst>
          <pc:docMk/>
          <pc:sldMk cId="0" sldId="260"/>
        </pc:sldMkLst>
      </pc:sldChg>
      <pc:sldChg chg="modNotes">
        <pc:chgData name="Baskerville, Kristin (CDC/GHC/DGHP)" userId="e5846ad4-249e-4a35-baa4-77ba58151c68" providerId="ADAL" clId="{613EFEC5-BEAB-4681-8F18-22D7E4BC25F2}" dt="2025-11-21T20:29:33.693" v="3"/>
        <pc:sldMkLst>
          <pc:docMk/>
          <pc:sldMk cId="0" sldId="261"/>
        </pc:sldMkLst>
      </pc:sldChg>
      <pc:sldChg chg="modSp mod modNotes">
        <pc:chgData name="Baskerville, Kristin (CDC/GHC/DGHP)" userId="e5846ad4-249e-4a35-baa4-77ba58151c68" providerId="ADAL" clId="{613EFEC5-BEAB-4681-8F18-22D7E4BC25F2}" dt="2025-11-21T20:29:33.693" v="3"/>
        <pc:sldMkLst>
          <pc:docMk/>
          <pc:sldMk cId="0" sldId="262"/>
        </pc:sldMkLst>
        <pc:spChg chg="mod">
          <ac:chgData name="Baskerville, Kristin (CDC/GHC/DGHP)" userId="e5846ad4-249e-4a35-baa4-77ba58151c68" providerId="ADAL" clId="{613EFEC5-BEAB-4681-8F18-22D7E4BC25F2}" dt="2025-11-20T19:05:38.742" v="0" actId="313"/>
          <ac:spMkLst>
            <pc:docMk/>
            <pc:sldMk cId="0" sldId="262"/>
            <ac:spMk id="422" creationId="{00000000-0000-0000-0000-000000000000}"/>
          </ac:spMkLst>
        </pc:spChg>
      </pc:sldChg>
      <pc:sldChg chg="modNotes">
        <pc:chgData name="Baskerville, Kristin (CDC/GHC/DGHP)" userId="e5846ad4-249e-4a35-baa4-77ba58151c68" providerId="ADAL" clId="{613EFEC5-BEAB-4681-8F18-22D7E4BC25F2}" dt="2025-11-21T20:29:33.693" v="3"/>
        <pc:sldMkLst>
          <pc:docMk/>
          <pc:sldMk cId="0" sldId="263"/>
        </pc:sldMkLst>
      </pc:sldChg>
      <pc:sldChg chg="modNotes">
        <pc:chgData name="Baskerville, Kristin (CDC/GHC/DGHP)" userId="e5846ad4-249e-4a35-baa4-77ba58151c68" providerId="ADAL" clId="{613EFEC5-BEAB-4681-8F18-22D7E4BC25F2}" dt="2025-11-21T20:29:33.693" v="3"/>
        <pc:sldMkLst>
          <pc:docMk/>
          <pc:sldMk cId="0" sldId="264"/>
        </pc:sldMkLst>
      </pc:sldChg>
      <pc:sldChg chg="modSp mod modNotes">
        <pc:chgData name="Baskerville, Kristin (CDC/GHC/DGHP)" userId="e5846ad4-249e-4a35-baa4-77ba58151c68" providerId="ADAL" clId="{613EFEC5-BEAB-4681-8F18-22D7E4BC25F2}" dt="2025-11-21T20:29:33.693" v="3"/>
        <pc:sldMkLst>
          <pc:docMk/>
          <pc:sldMk cId="0" sldId="265"/>
        </pc:sldMkLst>
        <pc:picChg chg="mod">
          <ac:chgData name="Baskerville, Kristin (CDC/GHC/DGHP)" userId="e5846ad4-249e-4a35-baa4-77ba58151c68" providerId="ADAL" clId="{613EFEC5-BEAB-4681-8F18-22D7E4BC25F2}" dt="2025-11-20T19:05:52.805" v="2" actId="1582"/>
          <ac:picMkLst>
            <pc:docMk/>
            <pc:sldMk cId="0" sldId="265"/>
            <ac:picMk id="457" creationId="{00000000-0000-0000-0000-000000000000}"/>
          </ac:picMkLst>
        </pc:picChg>
      </pc:sldChg>
      <pc:sldChg chg="modNotes">
        <pc:chgData name="Baskerville, Kristin (CDC/GHC/DGHP)" userId="e5846ad4-249e-4a35-baa4-77ba58151c68" providerId="ADAL" clId="{613EFEC5-BEAB-4681-8F18-22D7E4BC25F2}" dt="2025-11-21T20:29:33.693" v="3"/>
        <pc:sldMkLst>
          <pc:docMk/>
          <pc:sldMk cId="0" sldId="266"/>
        </pc:sldMkLst>
      </pc:sldChg>
      <pc:sldChg chg="modNotes">
        <pc:chgData name="Baskerville, Kristin (CDC/GHC/DGHP)" userId="e5846ad4-249e-4a35-baa4-77ba58151c68" providerId="ADAL" clId="{613EFEC5-BEAB-4681-8F18-22D7E4BC25F2}" dt="2025-11-21T20:29:33.693" v="3"/>
        <pc:sldMkLst>
          <pc:docMk/>
          <pc:sldMk cId="0" sldId="267"/>
        </pc:sldMkLst>
      </pc:sldChg>
      <pc:sldChg chg="modNotes">
        <pc:chgData name="Baskerville, Kristin (CDC/GHC/DGHP)" userId="e5846ad4-249e-4a35-baa4-77ba58151c68" providerId="ADAL" clId="{613EFEC5-BEAB-4681-8F18-22D7E4BC25F2}" dt="2025-11-21T20:29:33.693" v="3"/>
        <pc:sldMkLst>
          <pc:docMk/>
          <pc:sldMk cId="0" sldId="268"/>
        </pc:sldMkLst>
      </pc:sldChg>
      <pc:sldChg chg="modNotes">
        <pc:chgData name="Baskerville, Kristin (CDC/GHC/DGHP)" userId="e5846ad4-249e-4a35-baa4-77ba58151c68" providerId="ADAL" clId="{613EFEC5-BEAB-4681-8F18-22D7E4BC25F2}" dt="2025-11-21T20:29:33.693" v="3"/>
        <pc:sldMkLst>
          <pc:docMk/>
          <pc:sldMk cId="0" sldId="269"/>
        </pc:sldMkLst>
      </pc:sldChg>
      <pc:sldChg chg="modNotes">
        <pc:chgData name="Baskerville, Kristin (CDC/GHC/DGHP)" userId="e5846ad4-249e-4a35-baa4-77ba58151c68" providerId="ADAL" clId="{613EFEC5-BEAB-4681-8F18-22D7E4BC25F2}" dt="2025-11-21T20:29:33.693" v="3"/>
        <pc:sldMkLst>
          <pc:docMk/>
          <pc:sldMk cId="0" sldId="270"/>
        </pc:sldMkLst>
      </pc:sldChg>
      <pc:sldChg chg="modNotes">
        <pc:chgData name="Baskerville, Kristin (CDC/GHC/DGHP)" userId="e5846ad4-249e-4a35-baa4-77ba58151c68" providerId="ADAL" clId="{613EFEC5-BEAB-4681-8F18-22D7E4BC25F2}" dt="2025-11-21T20:29:33.693" v="3"/>
        <pc:sldMkLst>
          <pc:docMk/>
          <pc:sldMk cId="0" sldId="271"/>
        </pc:sldMkLst>
      </pc:sldChg>
      <pc:sldChg chg="modNotes">
        <pc:chgData name="Baskerville, Kristin (CDC/GHC/DGHP)" userId="e5846ad4-249e-4a35-baa4-77ba58151c68" providerId="ADAL" clId="{613EFEC5-BEAB-4681-8F18-22D7E4BC25F2}" dt="2025-11-21T20:29:33.693" v="3"/>
        <pc:sldMkLst>
          <pc:docMk/>
          <pc:sldMk cId="0" sldId="272"/>
        </pc:sldMkLst>
      </pc:sldChg>
      <pc:sldChg chg="modNotes">
        <pc:chgData name="Baskerville, Kristin (CDC/GHC/DGHP)" userId="e5846ad4-249e-4a35-baa4-77ba58151c68" providerId="ADAL" clId="{613EFEC5-BEAB-4681-8F18-22D7E4BC25F2}" dt="2025-11-21T20:29:33.693" v="3"/>
        <pc:sldMkLst>
          <pc:docMk/>
          <pc:sldMk cId="0" sldId="273"/>
        </pc:sldMkLst>
      </pc:sldChg>
      <pc:sldChg chg="modNotes">
        <pc:chgData name="Baskerville, Kristin (CDC/GHC/DGHP)" userId="e5846ad4-249e-4a35-baa4-77ba58151c68" providerId="ADAL" clId="{613EFEC5-BEAB-4681-8F18-22D7E4BC25F2}" dt="2025-11-21T20:29:33.693" v="3"/>
        <pc:sldMkLst>
          <pc:docMk/>
          <pc:sldMk cId="0" sldId="274"/>
        </pc:sldMkLst>
      </pc:sldChg>
      <pc:sldChg chg="modNotes">
        <pc:chgData name="Baskerville, Kristin (CDC/GHC/DGHP)" userId="e5846ad4-249e-4a35-baa4-77ba58151c68" providerId="ADAL" clId="{613EFEC5-BEAB-4681-8F18-22D7E4BC25F2}" dt="2025-11-21T20:29:33.693" v="3"/>
        <pc:sldMkLst>
          <pc:docMk/>
          <pc:sldMk cId="0" sldId="275"/>
        </pc:sldMkLst>
      </pc:sldChg>
      <pc:sldChg chg="modNotes">
        <pc:chgData name="Baskerville, Kristin (CDC/GHC/DGHP)" userId="e5846ad4-249e-4a35-baa4-77ba58151c68" providerId="ADAL" clId="{613EFEC5-BEAB-4681-8F18-22D7E4BC25F2}" dt="2025-11-21T20:29:33.693" v="3"/>
        <pc:sldMkLst>
          <pc:docMk/>
          <pc:sldMk cId="0" sldId="276"/>
        </pc:sldMkLst>
      </pc:sldChg>
      <pc:sldChg chg="modNotes">
        <pc:chgData name="Baskerville, Kristin (CDC/GHC/DGHP)" userId="e5846ad4-249e-4a35-baa4-77ba58151c68" providerId="ADAL" clId="{613EFEC5-BEAB-4681-8F18-22D7E4BC25F2}" dt="2025-11-21T20:29:33.693" v="3"/>
        <pc:sldMkLst>
          <pc:docMk/>
          <pc:sldMk cId="0" sldId="277"/>
        </pc:sldMkLst>
      </pc:sldChg>
      <pc:sldChg chg="modNotes">
        <pc:chgData name="Baskerville, Kristin (CDC/GHC/DGHP)" userId="e5846ad4-249e-4a35-baa4-77ba58151c68" providerId="ADAL" clId="{613EFEC5-BEAB-4681-8F18-22D7E4BC25F2}" dt="2025-11-21T20:29:33.693" v="3"/>
        <pc:sldMkLst>
          <pc:docMk/>
          <pc:sldMk cId="0" sldId="278"/>
        </pc:sldMkLst>
      </pc:sldChg>
      <pc:sldChg chg="modNotes">
        <pc:chgData name="Baskerville, Kristin (CDC/GHC/DGHP)" userId="e5846ad4-249e-4a35-baa4-77ba58151c68" providerId="ADAL" clId="{613EFEC5-BEAB-4681-8F18-22D7E4BC25F2}" dt="2025-11-21T20:29:33.693" v="3"/>
        <pc:sldMkLst>
          <pc:docMk/>
          <pc:sldMk cId="0" sldId="279"/>
        </pc:sldMkLst>
      </pc:sldChg>
      <pc:sldChg chg="modNotes">
        <pc:chgData name="Baskerville, Kristin (CDC/GHC/DGHP)" userId="e5846ad4-249e-4a35-baa4-77ba58151c68" providerId="ADAL" clId="{613EFEC5-BEAB-4681-8F18-22D7E4BC25F2}" dt="2025-11-21T20:29:33.693" v="3"/>
        <pc:sldMkLst>
          <pc:docMk/>
          <pc:sldMk cId="0" sldId="280"/>
        </pc:sldMkLst>
      </pc:sldChg>
      <pc:sldChg chg="modNotes">
        <pc:chgData name="Baskerville, Kristin (CDC/GHC/DGHP)" userId="e5846ad4-249e-4a35-baa4-77ba58151c68" providerId="ADAL" clId="{613EFEC5-BEAB-4681-8F18-22D7E4BC25F2}" dt="2025-11-21T20:29:33.693" v="3"/>
        <pc:sldMkLst>
          <pc:docMk/>
          <pc:sldMk cId="0" sldId="281"/>
        </pc:sldMkLst>
      </pc:sldChg>
      <pc:sldChg chg="modNotes">
        <pc:chgData name="Baskerville, Kristin (CDC/GHC/DGHP)" userId="e5846ad4-249e-4a35-baa4-77ba58151c68" providerId="ADAL" clId="{613EFEC5-BEAB-4681-8F18-22D7E4BC25F2}" dt="2025-11-21T20:29:33.693" v="3"/>
        <pc:sldMkLst>
          <pc:docMk/>
          <pc:sldMk cId="0" sldId="282"/>
        </pc:sldMkLst>
      </pc:sldChg>
      <pc:sldChg chg="modNotes">
        <pc:chgData name="Baskerville, Kristin (CDC/GHC/DGHP)" userId="e5846ad4-249e-4a35-baa4-77ba58151c68" providerId="ADAL" clId="{613EFEC5-BEAB-4681-8F18-22D7E4BC25F2}" dt="2025-11-21T20:29:33.693" v="3"/>
        <pc:sldMkLst>
          <pc:docMk/>
          <pc:sldMk cId="0" sldId="283"/>
        </pc:sldMkLst>
      </pc:sldChg>
      <pc:sldChg chg="modNotes">
        <pc:chgData name="Baskerville, Kristin (CDC/GHC/DGHP)" userId="e5846ad4-249e-4a35-baa4-77ba58151c68" providerId="ADAL" clId="{613EFEC5-BEAB-4681-8F18-22D7E4BC25F2}" dt="2025-11-21T20:29:33.693" v="3"/>
        <pc:sldMkLst>
          <pc:docMk/>
          <pc:sldMk cId="0" sldId="284"/>
        </pc:sldMkLst>
      </pc:sldChg>
      <pc:sldChg chg="modNotes">
        <pc:chgData name="Baskerville, Kristin (CDC/GHC/DGHP)" userId="e5846ad4-249e-4a35-baa4-77ba58151c68" providerId="ADAL" clId="{613EFEC5-BEAB-4681-8F18-22D7E4BC25F2}" dt="2025-11-21T20:29:33.693" v="3"/>
        <pc:sldMkLst>
          <pc:docMk/>
          <pc:sldMk cId="0" sldId="285"/>
        </pc:sldMkLst>
      </pc:sldChg>
      <pc:sldChg chg="modNotes">
        <pc:chgData name="Baskerville, Kristin (CDC/GHC/DGHP)" userId="e5846ad4-249e-4a35-baa4-77ba58151c68" providerId="ADAL" clId="{613EFEC5-BEAB-4681-8F18-22D7E4BC25F2}" dt="2025-11-21T20:29:33.693" v="3"/>
        <pc:sldMkLst>
          <pc:docMk/>
          <pc:sldMk cId="0" sldId="286"/>
        </pc:sldMkLst>
      </pc:sldChg>
      <pc:sldChg chg="modNotes">
        <pc:chgData name="Baskerville, Kristin (CDC/GHC/DGHP)" userId="e5846ad4-249e-4a35-baa4-77ba58151c68" providerId="ADAL" clId="{613EFEC5-BEAB-4681-8F18-22D7E4BC25F2}" dt="2025-11-21T20:29:33.693" v="3"/>
        <pc:sldMkLst>
          <pc:docMk/>
          <pc:sldMk cId="0" sldId="287"/>
        </pc:sldMkLst>
      </pc:sldChg>
      <pc:sldChg chg="modNotes">
        <pc:chgData name="Baskerville, Kristin (CDC/GHC/DGHP)" userId="e5846ad4-249e-4a35-baa4-77ba58151c68" providerId="ADAL" clId="{613EFEC5-BEAB-4681-8F18-22D7E4BC25F2}" dt="2025-11-21T20:29:33.693" v="3"/>
        <pc:sldMkLst>
          <pc:docMk/>
          <pc:sldMk cId="0" sldId="288"/>
        </pc:sldMkLst>
      </pc:sldChg>
      <pc:sldChg chg="modNotes">
        <pc:chgData name="Baskerville, Kristin (CDC/GHC/DGHP)" userId="e5846ad4-249e-4a35-baa4-77ba58151c68" providerId="ADAL" clId="{613EFEC5-BEAB-4681-8F18-22D7E4BC25F2}" dt="2025-11-21T20:29:33.693" v="3"/>
        <pc:sldMkLst>
          <pc:docMk/>
          <pc:sldMk cId="0" sldId="289"/>
        </pc:sldMkLst>
      </pc:sldChg>
      <pc:sldChg chg="modNotes">
        <pc:chgData name="Baskerville, Kristin (CDC/GHC/DGHP)" userId="e5846ad4-249e-4a35-baa4-77ba58151c68" providerId="ADAL" clId="{613EFEC5-BEAB-4681-8F18-22D7E4BC25F2}" dt="2025-11-21T20:29:33.693" v="3"/>
        <pc:sldMkLst>
          <pc:docMk/>
          <pc:sldMk cId="0" sldId="290"/>
        </pc:sldMkLst>
      </pc:sldChg>
      <pc:sldChg chg="modNotes">
        <pc:chgData name="Baskerville, Kristin (CDC/GHC/DGHP)" userId="e5846ad4-249e-4a35-baa4-77ba58151c68" providerId="ADAL" clId="{613EFEC5-BEAB-4681-8F18-22D7E4BC25F2}" dt="2025-11-21T20:29:33.693" v="3"/>
        <pc:sldMkLst>
          <pc:docMk/>
          <pc:sldMk cId="0" sldId="291"/>
        </pc:sldMkLst>
      </pc:sldChg>
      <pc:sldChg chg="modNotes">
        <pc:chgData name="Baskerville, Kristin (CDC/GHC/DGHP)" userId="e5846ad4-249e-4a35-baa4-77ba58151c68" providerId="ADAL" clId="{613EFEC5-BEAB-4681-8F18-22D7E4BC25F2}" dt="2025-11-21T20:29:33.693" v="3"/>
        <pc:sldMkLst>
          <pc:docMk/>
          <pc:sldMk cId="0" sldId="292"/>
        </pc:sldMkLst>
      </pc:sldChg>
      <pc:sldChg chg="modNotes">
        <pc:chgData name="Baskerville, Kristin (CDC/GHC/DGHP)" userId="e5846ad4-249e-4a35-baa4-77ba58151c68" providerId="ADAL" clId="{613EFEC5-BEAB-4681-8F18-22D7E4BC25F2}" dt="2025-11-21T20:29:33.693" v="3"/>
        <pc:sldMkLst>
          <pc:docMk/>
          <pc:sldMk cId="0" sldId="293"/>
        </pc:sldMkLst>
      </pc:sldChg>
      <pc:sldChg chg="modNotes">
        <pc:chgData name="Baskerville, Kristin (CDC/GHC/DGHP)" userId="e5846ad4-249e-4a35-baa4-77ba58151c68" providerId="ADAL" clId="{613EFEC5-BEAB-4681-8F18-22D7E4BC25F2}" dt="2025-11-21T20:29:33.693" v="3"/>
        <pc:sldMkLst>
          <pc:docMk/>
          <pc:sldMk cId="0" sldId="294"/>
        </pc:sldMkLst>
      </pc:sldChg>
      <pc:sldChg chg="modNotes">
        <pc:chgData name="Baskerville, Kristin (CDC/GHC/DGHP)" userId="e5846ad4-249e-4a35-baa4-77ba58151c68" providerId="ADAL" clId="{613EFEC5-BEAB-4681-8F18-22D7E4BC25F2}" dt="2025-11-21T20:29:33.693" v="3"/>
        <pc:sldMkLst>
          <pc:docMk/>
          <pc:sldMk cId="0" sldId="295"/>
        </pc:sldMkLst>
      </pc:sldChg>
      <pc:sldChg chg="modNotes">
        <pc:chgData name="Baskerville, Kristin (CDC/GHC/DGHP)" userId="e5846ad4-249e-4a35-baa4-77ba58151c68" providerId="ADAL" clId="{613EFEC5-BEAB-4681-8F18-22D7E4BC25F2}" dt="2025-11-21T20:29:33.693" v="3"/>
        <pc:sldMkLst>
          <pc:docMk/>
          <pc:sldMk cId="0" sldId="296"/>
        </pc:sldMkLst>
      </pc:sldChg>
      <pc:sldChg chg="modNotes">
        <pc:chgData name="Baskerville, Kristin (CDC/GHC/DGHP)" userId="e5846ad4-249e-4a35-baa4-77ba58151c68" providerId="ADAL" clId="{613EFEC5-BEAB-4681-8F18-22D7E4BC25F2}" dt="2025-11-21T20:29:33.693" v="3"/>
        <pc:sldMkLst>
          <pc:docMk/>
          <pc:sldMk cId="0" sldId="297"/>
        </pc:sldMkLst>
      </pc:sldChg>
      <pc:sldChg chg="modNotes">
        <pc:chgData name="Baskerville, Kristin (CDC/GHC/DGHP)" userId="e5846ad4-249e-4a35-baa4-77ba58151c68" providerId="ADAL" clId="{613EFEC5-BEAB-4681-8F18-22D7E4BC25F2}" dt="2025-11-21T20:29:33.693" v="3"/>
        <pc:sldMkLst>
          <pc:docMk/>
          <pc:sldMk cId="0" sldId="298"/>
        </pc:sldMkLst>
      </pc:sldChg>
      <pc:sldChg chg="modNotes">
        <pc:chgData name="Baskerville, Kristin (CDC/GHC/DGHP)" userId="e5846ad4-249e-4a35-baa4-77ba58151c68" providerId="ADAL" clId="{613EFEC5-BEAB-4681-8F18-22D7E4BC25F2}" dt="2025-11-21T20:29:33.693" v="3"/>
        <pc:sldMkLst>
          <pc:docMk/>
          <pc:sldMk cId="0" sldId="299"/>
        </pc:sldMkLst>
      </pc:sldChg>
      <pc:sldChg chg="modNotes">
        <pc:chgData name="Baskerville, Kristin (CDC/GHC/DGHP)" userId="e5846ad4-249e-4a35-baa4-77ba58151c68" providerId="ADAL" clId="{613EFEC5-BEAB-4681-8F18-22D7E4BC25F2}" dt="2025-11-21T20:29:33.693" v="3"/>
        <pc:sldMkLst>
          <pc:docMk/>
          <pc:sldMk cId="0" sldId="300"/>
        </pc:sldMkLst>
      </pc:sldChg>
      <pc:sldChg chg="modNotes">
        <pc:chgData name="Baskerville, Kristin (CDC/GHC/DGHP)" userId="e5846ad4-249e-4a35-baa4-77ba58151c68" providerId="ADAL" clId="{613EFEC5-BEAB-4681-8F18-22D7E4BC25F2}" dt="2025-11-21T20:29:33.693" v="3"/>
        <pc:sldMkLst>
          <pc:docMk/>
          <pc:sldMk cId="0" sldId="301"/>
        </pc:sldMkLst>
      </pc:sldChg>
      <pc:sldChg chg="modNotes">
        <pc:chgData name="Baskerville, Kristin (CDC/GHC/DGHP)" userId="e5846ad4-249e-4a35-baa4-77ba58151c68" providerId="ADAL" clId="{613EFEC5-BEAB-4681-8F18-22D7E4BC25F2}" dt="2025-11-21T20:29:33.693" v="3"/>
        <pc:sldMkLst>
          <pc:docMk/>
          <pc:sldMk cId="0" sldId="302"/>
        </pc:sldMkLst>
      </pc:sldChg>
      <pc:sldChg chg="modNotes">
        <pc:chgData name="Baskerville, Kristin (CDC/GHC/DGHP)" userId="e5846ad4-249e-4a35-baa4-77ba58151c68" providerId="ADAL" clId="{613EFEC5-BEAB-4681-8F18-22D7E4BC25F2}" dt="2025-11-21T20:29:33.693" v="3"/>
        <pc:sldMkLst>
          <pc:docMk/>
          <pc:sldMk cId="0" sldId="303"/>
        </pc:sldMkLst>
      </pc:sldChg>
    </pc:docChg>
  </pc:docChgLst>
  <pc:docChgLst>
    <pc:chgData name="Baskerville, Kristin (CDC/GHC/DGHP)" userId="e5846ad4-249e-4a35-baa4-77ba58151c68" providerId="ADAL" clId="{91D319D5-7862-4E91-BF78-0D0CAA78E9BA}"/>
    <pc:docChg chg="undo redo custSel modSld addMainMaster delMainMaster modMainMaster">
      <pc:chgData name="Baskerville, Kristin (CDC/GHC/DGHP)" userId="e5846ad4-249e-4a35-baa4-77ba58151c68" providerId="ADAL" clId="{91D319D5-7862-4E91-BF78-0D0CAA78E9BA}" dt="2025-06-03T23:55:43.532" v="1711" actId="27918"/>
      <pc:docMkLst>
        <pc:docMk/>
      </pc:docMkLst>
      <pc:sldChg chg="addSp delSp modSp mod modClrScheme chgLayout modNotesTx">
        <pc:chgData name="Baskerville, Kristin (CDC/GHC/DGHP)" userId="e5846ad4-249e-4a35-baa4-77ba58151c68" providerId="ADAL" clId="{91D319D5-7862-4E91-BF78-0D0CAA78E9BA}" dt="2025-06-03T19:49:54.313" v="1525" actId="20577"/>
        <pc:sldMkLst>
          <pc:docMk/>
          <pc:sldMk cId="0" sldId="256"/>
        </pc:sldMkLst>
      </pc:sldChg>
      <pc:sldChg chg="mod chgLayout modNotesTx">
        <pc:chgData name="Baskerville, Kristin (CDC/GHC/DGHP)" userId="e5846ad4-249e-4a35-baa4-77ba58151c68" providerId="ADAL" clId="{91D319D5-7862-4E91-BF78-0D0CAA78E9BA}" dt="2025-06-03T15:33:12.017" v="84" actId="790"/>
        <pc:sldMkLst>
          <pc:docMk/>
          <pc:sldMk cId="0" sldId="257"/>
        </pc:sldMkLst>
      </pc:sldChg>
      <pc:sldChg chg="addSp delSp modSp mod modClrScheme chgLayout modNotesTx">
        <pc:chgData name="Baskerville, Kristin (CDC/GHC/DGHP)" userId="e5846ad4-249e-4a35-baa4-77ba58151c68" providerId="ADAL" clId="{91D319D5-7862-4E91-BF78-0D0CAA78E9BA}" dt="2025-06-03T17:15:30.330" v="810" actId="12"/>
        <pc:sldMkLst>
          <pc:docMk/>
          <pc:sldMk cId="0" sldId="258"/>
        </pc:sldMkLst>
      </pc:sldChg>
      <pc:sldChg chg="modSp mod modClrScheme chgLayout modNotesTx">
        <pc:chgData name="Baskerville, Kristin (CDC/GHC/DGHP)" userId="e5846ad4-249e-4a35-baa4-77ba58151c68" providerId="ADAL" clId="{91D319D5-7862-4E91-BF78-0D0CAA78E9BA}" dt="2025-06-03T23:47:53.241" v="1676" actId="12"/>
        <pc:sldMkLst>
          <pc:docMk/>
          <pc:sldMk cId="0" sldId="259"/>
        </pc:sldMkLst>
      </pc:sldChg>
      <pc:sldChg chg="modSp mod modClrScheme chgLayout modNotesTx">
        <pc:chgData name="Baskerville, Kristin (CDC/GHC/DGHP)" userId="e5846ad4-249e-4a35-baa4-77ba58151c68" providerId="ADAL" clId="{91D319D5-7862-4E91-BF78-0D0CAA78E9BA}" dt="2025-06-03T17:18:36.135" v="828" actId="790"/>
        <pc:sldMkLst>
          <pc:docMk/>
          <pc:sldMk cId="0" sldId="260"/>
        </pc:sldMkLst>
      </pc:sldChg>
      <pc:sldChg chg="modSp mod modClrScheme chgLayout modNotesTx">
        <pc:chgData name="Baskerville, Kristin (CDC/GHC/DGHP)" userId="e5846ad4-249e-4a35-baa4-77ba58151c68" providerId="ADAL" clId="{91D319D5-7862-4E91-BF78-0D0CAA78E9BA}" dt="2025-06-03T17:19:22.166" v="830" actId="790"/>
        <pc:sldMkLst>
          <pc:docMk/>
          <pc:sldMk cId="0" sldId="261"/>
        </pc:sldMkLst>
      </pc:sldChg>
      <pc:sldChg chg="addSp delSp modSp mod modClrScheme delAnim modAnim chgLayout modNotesTx">
        <pc:chgData name="Baskerville, Kristin (CDC/GHC/DGHP)" userId="e5846ad4-249e-4a35-baa4-77ba58151c68" providerId="ADAL" clId="{91D319D5-7862-4E91-BF78-0D0CAA78E9BA}" dt="2025-06-03T23:48:29.806" v="1677" actId="1076"/>
        <pc:sldMkLst>
          <pc:docMk/>
          <pc:sldMk cId="0" sldId="262"/>
        </pc:sldMkLst>
      </pc:sldChg>
      <pc:sldChg chg="addSp delSp modSp mod modClrScheme chgLayout modNotesTx">
        <pc:chgData name="Baskerville, Kristin (CDC/GHC/DGHP)" userId="e5846ad4-249e-4a35-baa4-77ba58151c68" providerId="ADAL" clId="{91D319D5-7862-4E91-BF78-0D0CAA78E9BA}" dt="2025-06-03T17:28:42.124" v="880" actId="790"/>
        <pc:sldMkLst>
          <pc:docMk/>
          <pc:sldMk cId="0" sldId="263"/>
        </pc:sldMkLst>
      </pc:sldChg>
      <pc:sldChg chg="modSp mod modClrScheme chgLayout modNotesTx">
        <pc:chgData name="Baskerville, Kristin (CDC/GHC/DGHP)" userId="e5846ad4-249e-4a35-baa4-77ba58151c68" providerId="ADAL" clId="{91D319D5-7862-4E91-BF78-0D0CAA78E9BA}" dt="2025-06-03T17:30:20.060" v="892" actId="790"/>
        <pc:sldMkLst>
          <pc:docMk/>
          <pc:sldMk cId="0" sldId="264"/>
        </pc:sldMkLst>
      </pc:sldChg>
      <pc:sldChg chg="modSp mod modClrScheme chgLayout modNotesTx">
        <pc:chgData name="Baskerville, Kristin (CDC/GHC/DGHP)" userId="e5846ad4-249e-4a35-baa4-77ba58151c68" providerId="ADAL" clId="{91D319D5-7862-4E91-BF78-0D0CAA78E9BA}" dt="2025-06-03T19:53:01.684" v="1526" actId="113"/>
        <pc:sldMkLst>
          <pc:docMk/>
          <pc:sldMk cId="0" sldId="265"/>
        </pc:sldMkLst>
      </pc:sldChg>
      <pc:sldChg chg="modSp mod modClrScheme chgLayout modNotesTx">
        <pc:chgData name="Baskerville, Kristin (CDC/GHC/DGHP)" userId="e5846ad4-249e-4a35-baa4-77ba58151c68" providerId="ADAL" clId="{91D319D5-7862-4E91-BF78-0D0CAA78E9BA}" dt="2025-06-03T19:53:52.619" v="1527" actId="115"/>
        <pc:sldMkLst>
          <pc:docMk/>
          <pc:sldMk cId="0" sldId="266"/>
        </pc:sldMkLst>
      </pc:sldChg>
      <pc:sldChg chg="addSp delSp modSp mod modClrScheme chgLayout modNotesTx">
        <pc:chgData name="Baskerville, Kristin (CDC/GHC/DGHP)" userId="e5846ad4-249e-4a35-baa4-77ba58151c68" providerId="ADAL" clId="{91D319D5-7862-4E91-BF78-0D0CAA78E9BA}" dt="2025-06-03T17:41:45.857" v="981" actId="1076"/>
        <pc:sldMkLst>
          <pc:docMk/>
          <pc:sldMk cId="0" sldId="267"/>
        </pc:sldMkLst>
      </pc:sldChg>
      <pc:sldChg chg="modSp mod modClrScheme chgLayout modNotesTx">
        <pc:chgData name="Baskerville, Kristin (CDC/GHC/DGHP)" userId="e5846ad4-249e-4a35-baa4-77ba58151c68" providerId="ADAL" clId="{91D319D5-7862-4E91-BF78-0D0CAA78E9BA}" dt="2025-06-03T17:37:08.061" v="942" actId="790"/>
        <pc:sldMkLst>
          <pc:docMk/>
          <pc:sldMk cId="0" sldId="268"/>
        </pc:sldMkLst>
      </pc:sldChg>
      <pc:sldChg chg="modSp mod modClrScheme modAnim chgLayout modNotesTx">
        <pc:chgData name="Baskerville, Kristin (CDC/GHC/DGHP)" userId="e5846ad4-249e-4a35-baa4-77ba58151c68" providerId="ADAL" clId="{91D319D5-7862-4E91-BF78-0D0CAA78E9BA}" dt="2025-06-03T23:49:19.477" v="1689" actId="20577"/>
        <pc:sldMkLst>
          <pc:docMk/>
          <pc:sldMk cId="0" sldId="269"/>
        </pc:sldMkLst>
      </pc:sldChg>
      <pc:sldChg chg="addSp delSp modSp mod modClrScheme delAnim modAnim chgLayout modNotesTx">
        <pc:chgData name="Baskerville, Kristin (CDC/GHC/DGHP)" userId="e5846ad4-249e-4a35-baa4-77ba58151c68" providerId="ADAL" clId="{91D319D5-7862-4E91-BF78-0D0CAA78E9BA}" dt="2025-06-03T23:40:28.531" v="1660" actId="1035"/>
        <pc:sldMkLst>
          <pc:docMk/>
          <pc:sldMk cId="0" sldId="270"/>
        </pc:sldMkLst>
      </pc:sldChg>
      <pc:sldChg chg="addSp delSp modSp mod modClrScheme chgLayout modNotesTx">
        <pc:chgData name="Baskerville, Kristin (CDC/GHC/DGHP)" userId="e5846ad4-249e-4a35-baa4-77ba58151c68" providerId="ADAL" clId="{91D319D5-7862-4E91-BF78-0D0CAA78E9BA}" dt="2025-06-03T20:00:07.321" v="1543" actId="20577"/>
        <pc:sldMkLst>
          <pc:docMk/>
          <pc:sldMk cId="0" sldId="271"/>
        </pc:sldMkLst>
      </pc:sldChg>
      <pc:sldChg chg="addSp delSp modSp mod modClrScheme chgLayout modNotesTx">
        <pc:chgData name="Baskerville, Kristin (CDC/GHC/DGHP)" userId="e5846ad4-249e-4a35-baa4-77ba58151c68" providerId="ADAL" clId="{91D319D5-7862-4E91-BF78-0D0CAA78E9BA}" dt="2025-06-03T20:00:31.328" v="1544" actId="113"/>
        <pc:sldMkLst>
          <pc:docMk/>
          <pc:sldMk cId="0" sldId="272"/>
        </pc:sldMkLst>
      </pc:sldChg>
      <pc:sldChg chg="modSp mod modClrScheme modAnim chgLayout modNotesTx">
        <pc:chgData name="Baskerville, Kristin (CDC/GHC/DGHP)" userId="e5846ad4-249e-4a35-baa4-77ba58151c68" providerId="ADAL" clId="{91D319D5-7862-4E91-BF78-0D0CAA78E9BA}" dt="2025-06-03T23:41:15.547" v="1662"/>
        <pc:sldMkLst>
          <pc:docMk/>
          <pc:sldMk cId="0" sldId="273"/>
        </pc:sldMkLst>
      </pc:sldChg>
      <pc:sldChg chg="modSp mod modClrScheme chgLayout modNotesTx">
        <pc:chgData name="Baskerville, Kristin (CDC/GHC/DGHP)" userId="e5846ad4-249e-4a35-baa4-77ba58151c68" providerId="ADAL" clId="{91D319D5-7862-4E91-BF78-0D0CAA78E9BA}" dt="2025-06-03T18:24:45.976" v="1281" actId="790"/>
        <pc:sldMkLst>
          <pc:docMk/>
          <pc:sldMk cId="0" sldId="274"/>
        </pc:sldMkLst>
      </pc:sldChg>
      <pc:sldChg chg="modSp mod modClrScheme modAnim chgLayout modNotesTx">
        <pc:chgData name="Baskerville, Kristin (CDC/GHC/DGHP)" userId="e5846ad4-249e-4a35-baa4-77ba58151c68" providerId="ADAL" clId="{91D319D5-7862-4E91-BF78-0D0CAA78E9BA}" dt="2025-06-03T23:41:33.858" v="1663"/>
        <pc:sldMkLst>
          <pc:docMk/>
          <pc:sldMk cId="0" sldId="275"/>
        </pc:sldMkLst>
      </pc:sldChg>
      <pc:sldChg chg="modSp mod modClrScheme chgLayout modNotesTx">
        <pc:chgData name="Baskerville, Kristin (CDC/GHC/DGHP)" userId="e5846ad4-249e-4a35-baa4-77ba58151c68" providerId="ADAL" clId="{91D319D5-7862-4E91-BF78-0D0CAA78E9BA}" dt="2025-06-03T20:03:00.810" v="1545" actId="20577"/>
        <pc:sldMkLst>
          <pc:docMk/>
          <pc:sldMk cId="0" sldId="276"/>
        </pc:sldMkLst>
      </pc:sldChg>
      <pc:sldChg chg="addSp delSp modSp mod modClrScheme chgLayout modNotesTx">
        <pc:chgData name="Baskerville, Kristin (CDC/GHC/DGHP)" userId="e5846ad4-249e-4a35-baa4-77ba58151c68" providerId="ADAL" clId="{91D319D5-7862-4E91-BF78-0D0CAA78E9BA}" dt="2025-06-03T18:28:05.230" v="1301" actId="1076"/>
        <pc:sldMkLst>
          <pc:docMk/>
          <pc:sldMk cId="0" sldId="277"/>
        </pc:sldMkLst>
      </pc:sldChg>
      <pc:sldChg chg="modSp mod modClrScheme chgLayout modNotesTx">
        <pc:chgData name="Baskerville, Kristin (CDC/GHC/DGHP)" userId="e5846ad4-249e-4a35-baa4-77ba58151c68" providerId="ADAL" clId="{91D319D5-7862-4E91-BF78-0D0CAA78E9BA}" dt="2025-06-03T18:29:37.849" v="1307" actId="790"/>
        <pc:sldMkLst>
          <pc:docMk/>
          <pc:sldMk cId="0" sldId="278"/>
        </pc:sldMkLst>
      </pc:sldChg>
      <pc:sldChg chg="addSp delSp modSp mod modClrScheme chgLayout modNotesTx">
        <pc:chgData name="Baskerville, Kristin (CDC/GHC/DGHP)" userId="e5846ad4-249e-4a35-baa4-77ba58151c68" providerId="ADAL" clId="{91D319D5-7862-4E91-BF78-0D0CAA78E9BA}" dt="2025-06-03T18:31:17.651" v="1323" actId="790"/>
        <pc:sldMkLst>
          <pc:docMk/>
          <pc:sldMk cId="0" sldId="279"/>
        </pc:sldMkLst>
      </pc:sldChg>
      <pc:sldChg chg="modSp mod modClrScheme chgLayout modNotesTx">
        <pc:chgData name="Baskerville, Kristin (CDC/GHC/DGHP)" userId="e5846ad4-249e-4a35-baa4-77ba58151c68" providerId="ADAL" clId="{91D319D5-7862-4E91-BF78-0D0CAA78E9BA}" dt="2025-06-03T18:32:08.284" v="1327" actId="790"/>
        <pc:sldMkLst>
          <pc:docMk/>
          <pc:sldMk cId="0" sldId="280"/>
        </pc:sldMkLst>
      </pc:sldChg>
      <pc:sldChg chg="addSp delSp modSp mod modClrScheme chgLayout modNotesTx">
        <pc:chgData name="Baskerville, Kristin (CDC/GHC/DGHP)" userId="e5846ad4-249e-4a35-baa4-77ba58151c68" providerId="ADAL" clId="{91D319D5-7862-4E91-BF78-0D0CAA78E9BA}" dt="2025-06-03T20:05:54.727" v="1548" actId="20577"/>
        <pc:sldMkLst>
          <pc:docMk/>
          <pc:sldMk cId="0" sldId="281"/>
        </pc:sldMkLst>
      </pc:sldChg>
      <pc:sldChg chg="modSp mod modClrScheme chgLayout modNotesTx">
        <pc:chgData name="Baskerville, Kristin (CDC/GHC/DGHP)" userId="e5846ad4-249e-4a35-baa4-77ba58151c68" providerId="ADAL" clId="{91D319D5-7862-4E91-BF78-0D0CAA78E9BA}" dt="2025-06-03T18:37:59.442" v="1346" actId="790"/>
        <pc:sldMkLst>
          <pc:docMk/>
          <pc:sldMk cId="0" sldId="282"/>
        </pc:sldMkLst>
      </pc:sldChg>
      <pc:sldChg chg="addSp delSp modSp mod modClrScheme chgLayout modNotesTx">
        <pc:chgData name="Baskerville, Kristin (CDC/GHC/DGHP)" userId="e5846ad4-249e-4a35-baa4-77ba58151c68" providerId="ADAL" clId="{91D319D5-7862-4E91-BF78-0D0CAA78E9BA}" dt="2025-06-03T23:55:43.532" v="1711" actId="27918"/>
        <pc:sldMkLst>
          <pc:docMk/>
          <pc:sldMk cId="0" sldId="283"/>
        </pc:sldMkLst>
      </pc:sldChg>
      <pc:sldChg chg="modSp mod modClrScheme chgLayout modNotesTx">
        <pc:chgData name="Baskerville, Kristin (CDC/GHC/DGHP)" userId="e5846ad4-249e-4a35-baa4-77ba58151c68" providerId="ADAL" clId="{91D319D5-7862-4E91-BF78-0D0CAA78E9BA}" dt="2025-06-03T18:43:28.688" v="1360" actId="790"/>
        <pc:sldMkLst>
          <pc:docMk/>
          <pc:sldMk cId="0" sldId="284"/>
        </pc:sldMkLst>
      </pc:sldChg>
      <pc:sldChg chg="addSp delSp modSp mod modClrScheme chgLayout modNotesTx">
        <pc:chgData name="Baskerville, Kristin (CDC/GHC/DGHP)" userId="e5846ad4-249e-4a35-baa4-77ba58151c68" providerId="ADAL" clId="{91D319D5-7862-4E91-BF78-0D0CAA78E9BA}" dt="2025-06-03T19:04:59.196" v="1379" actId="790"/>
        <pc:sldMkLst>
          <pc:docMk/>
          <pc:sldMk cId="0" sldId="285"/>
        </pc:sldMkLst>
      </pc:sldChg>
      <pc:sldChg chg="modSp mod modClrScheme chgLayout modNotesTx">
        <pc:chgData name="Baskerville, Kristin (CDC/GHC/DGHP)" userId="e5846ad4-249e-4a35-baa4-77ba58151c68" providerId="ADAL" clId="{91D319D5-7862-4E91-BF78-0D0CAA78E9BA}" dt="2025-06-03T19:06:41.017" v="1382" actId="790"/>
        <pc:sldMkLst>
          <pc:docMk/>
          <pc:sldMk cId="0" sldId="286"/>
        </pc:sldMkLst>
      </pc:sldChg>
      <pc:sldChg chg="modSp mod modClrScheme chgLayout modNotesTx">
        <pc:chgData name="Baskerville, Kristin (CDC/GHC/DGHP)" userId="e5846ad4-249e-4a35-baa4-77ba58151c68" providerId="ADAL" clId="{91D319D5-7862-4E91-BF78-0D0CAA78E9BA}" dt="2025-06-03T19:08:30.444" v="1395" actId="1076"/>
        <pc:sldMkLst>
          <pc:docMk/>
          <pc:sldMk cId="0" sldId="287"/>
        </pc:sldMkLst>
      </pc:sldChg>
      <pc:sldChg chg="modSp mod modClrScheme modAnim chgLayout modNotesTx">
        <pc:chgData name="Baskerville, Kristin (CDC/GHC/DGHP)" userId="e5846ad4-249e-4a35-baa4-77ba58151c68" providerId="ADAL" clId="{91D319D5-7862-4E91-BF78-0D0CAA78E9BA}" dt="2025-06-03T23:42:56.782" v="1670"/>
        <pc:sldMkLst>
          <pc:docMk/>
          <pc:sldMk cId="0" sldId="288"/>
        </pc:sldMkLst>
      </pc:sldChg>
      <pc:sldChg chg="delSp modSp mod modClrScheme chgLayout modNotesTx">
        <pc:chgData name="Baskerville, Kristin (CDC/GHC/DGHP)" userId="e5846ad4-249e-4a35-baa4-77ba58151c68" providerId="ADAL" clId="{91D319D5-7862-4E91-BF78-0D0CAA78E9BA}" dt="2025-06-03T19:12:41.286" v="1412" actId="790"/>
        <pc:sldMkLst>
          <pc:docMk/>
          <pc:sldMk cId="0" sldId="289"/>
        </pc:sldMkLst>
      </pc:sldChg>
      <pc:sldChg chg="modSp mod modClrScheme chgLayout modNotesTx">
        <pc:chgData name="Baskerville, Kristin (CDC/GHC/DGHP)" userId="e5846ad4-249e-4a35-baa4-77ba58151c68" providerId="ADAL" clId="{91D319D5-7862-4E91-BF78-0D0CAA78E9BA}" dt="2025-06-03T19:13:16.350" v="1414" actId="790"/>
        <pc:sldMkLst>
          <pc:docMk/>
          <pc:sldMk cId="0" sldId="290"/>
        </pc:sldMkLst>
      </pc:sldChg>
      <pc:sldChg chg="modSp mod modClrScheme chgLayout modNotesTx">
        <pc:chgData name="Baskerville, Kristin (CDC/GHC/DGHP)" userId="e5846ad4-249e-4a35-baa4-77ba58151c68" providerId="ADAL" clId="{91D319D5-7862-4E91-BF78-0D0CAA78E9BA}" dt="2025-06-03T19:14:06.423" v="1419" actId="790"/>
        <pc:sldMkLst>
          <pc:docMk/>
          <pc:sldMk cId="0" sldId="291"/>
        </pc:sldMkLst>
      </pc:sldChg>
      <pc:sldChg chg="addSp delSp modSp mod modClrScheme chgLayout modNotesTx">
        <pc:chgData name="Baskerville, Kristin (CDC/GHC/DGHP)" userId="e5846ad4-249e-4a35-baa4-77ba58151c68" providerId="ADAL" clId="{91D319D5-7862-4E91-BF78-0D0CAA78E9BA}" dt="2025-06-03T19:16:26.974" v="1426" actId="790"/>
        <pc:sldMkLst>
          <pc:docMk/>
          <pc:sldMk cId="0" sldId="292"/>
        </pc:sldMkLst>
      </pc:sldChg>
      <pc:sldChg chg="addSp delSp modSp mod modClrScheme chgLayout modNotesTx">
        <pc:chgData name="Baskerville, Kristin (CDC/GHC/DGHP)" userId="e5846ad4-249e-4a35-baa4-77ba58151c68" providerId="ADAL" clId="{91D319D5-7862-4E91-BF78-0D0CAA78E9BA}" dt="2025-06-03T19:18:06.616" v="1444" actId="1076"/>
        <pc:sldMkLst>
          <pc:docMk/>
          <pc:sldMk cId="0" sldId="293"/>
        </pc:sldMkLst>
      </pc:sldChg>
      <pc:sldChg chg="modSp mod modClrScheme chgLayout modNotesTx">
        <pc:chgData name="Baskerville, Kristin (CDC/GHC/DGHP)" userId="e5846ad4-249e-4a35-baa4-77ba58151c68" providerId="ADAL" clId="{91D319D5-7862-4E91-BF78-0D0CAA78E9BA}" dt="2025-06-03T19:19:51.925" v="1459" actId="790"/>
        <pc:sldMkLst>
          <pc:docMk/>
          <pc:sldMk cId="0" sldId="294"/>
        </pc:sldMkLst>
      </pc:sldChg>
      <pc:sldChg chg="modSp mod modClrScheme chgLayout modNotesTx">
        <pc:chgData name="Baskerville, Kristin (CDC/GHC/DGHP)" userId="e5846ad4-249e-4a35-baa4-77ba58151c68" providerId="ADAL" clId="{91D319D5-7862-4E91-BF78-0D0CAA78E9BA}" dt="2025-06-03T20:10:54.373" v="1567" actId="5793"/>
        <pc:sldMkLst>
          <pc:docMk/>
          <pc:sldMk cId="0" sldId="295"/>
        </pc:sldMkLst>
      </pc:sldChg>
      <pc:sldChg chg="modSp mod modClrScheme chgLayout modNotesTx">
        <pc:chgData name="Baskerville, Kristin (CDC/GHC/DGHP)" userId="e5846ad4-249e-4a35-baa4-77ba58151c68" providerId="ADAL" clId="{91D319D5-7862-4E91-BF78-0D0CAA78E9BA}" dt="2025-06-03T19:21:17.960" v="1467" actId="790"/>
        <pc:sldMkLst>
          <pc:docMk/>
          <pc:sldMk cId="0" sldId="296"/>
        </pc:sldMkLst>
      </pc:sldChg>
      <pc:sldChg chg="addSp delSp modSp mod modClrScheme chgLayout modNotesTx">
        <pc:chgData name="Baskerville, Kristin (CDC/GHC/DGHP)" userId="e5846ad4-249e-4a35-baa4-77ba58151c68" providerId="ADAL" clId="{91D319D5-7862-4E91-BF78-0D0CAA78E9BA}" dt="2025-06-03T19:22:55.315" v="1475" actId="790"/>
        <pc:sldMkLst>
          <pc:docMk/>
          <pc:sldMk cId="0" sldId="297"/>
        </pc:sldMkLst>
      </pc:sldChg>
      <pc:sldChg chg="modSp mod modClrScheme chgLayout modNotesTx">
        <pc:chgData name="Baskerville, Kristin (CDC/GHC/DGHP)" userId="e5846ad4-249e-4a35-baa4-77ba58151c68" providerId="ADAL" clId="{91D319D5-7862-4E91-BF78-0D0CAA78E9BA}" dt="2025-06-03T19:23:57.121" v="1482" actId="790"/>
        <pc:sldMkLst>
          <pc:docMk/>
          <pc:sldMk cId="0" sldId="298"/>
        </pc:sldMkLst>
      </pc:sldChg>
      <pc:sldChg chg="modSp mod modClrScheme chgLayout modNotesTx">
        <pc:chgData name="Baskerville, Kristin (CDC/GHC/DGHP)" userId="e5846ad4-249e-4a35-baa4-77ba58151c68" providerId="ADAL" clId="{91D319D5-7862-4E91-BF78-0D0CAA78E9BA}" dt="2025-06-03T19:25:01.343" v="1489" actId="790"/>
        <pc:sldMkLst>
          <pc:docMk/>
          <pc:sldMk cId="0" sldId="299"/>
        </pc:sldMkLst>
      </pc:sldChg>
      <pc:sldChg chg="modSp mod modClrScheme chgLayout modNotesTx">
        <pc:chgData name="Baskerville, Kristin (CDC/GHC/DGHP)" userId="e5846ad4-249e-4a35-baa4-77ba58151c68" providerId="ADAL" clId="{91D319D5-7862-4E91-BF78-0D0CAA78E9BA}" dt="2025-06-03T19:26:08.028" v="1494" actId="20577"/>
        <pc:sldMkLst>
          <pc:docMk/>
          <pc:sldMk cId="0" sldId="300"/>
        </pc:sldMkLst>
      </pc:sldChg>
      <pc:sldChg chg="modSp mod modClrScheme modAnim chgLayout modNotesTx">
        <pc:chgData name="Baskerville, Kristin (CDC/GHC/DGHP)" userId="e5846ad4-249e-4a35-baa4-77ba58151c68" providerId="ADAL" clId="{91D319D5-7862-4E91-BF78-0D0CAA78E9BA}" dt="2025-06-03T23:43:39.963" v="1673"/>
        <pc:sldMkLst>
          <pc:docMk/>
          <pc:sldMk cId="0" sldId="301"/>
        </pc:sldMkLst>
      </pc:sldChg>
      <pc:sldChg chg="modSp mod modClrScheme modAnim chgLayout modNotesTx">
        <pc:chgData name="Baskerville, Kristin (CDC/GHC/DGHP)" userId="e5846ad4-249e-4a35-baa4-77ba58151c68" providerId="ADAL" clId="{91D319D5-7862-4E91-BF78-0D0CAA78E9BA}" dt="2025-06-03T23:43:56.266" v="1674"/>
        <pc:sldMkLst>
          <pc:docMk/>
          <pc:sldMk cId="0" sldId="302"/>
        </pc:sldMkLst>
      </pc:sldChg>
      <pc:sldChg chg="modSp mod modClrScheme chgLayout modNotesTx">
        <pc:chgData name="Baskerville, Kristin (CDC/GHC/DGHP)" userId="e5846ad4-249e-4a35-baa4-77ba58151c68" providerId="ADAL" clId="{91D319D5-7862-4E91-BF78-0D0CAA78E9BA}" dt="2025-06-03T19:29:58.215" v="1507" actId="1076"/>
        <pc:sldMkLst>
          <pc:docMk/>
          <pc:sldMk cId="0" sldId="303"/>
        </pc:sldMkLst>
      </pc:sldChg>
      <pc:sldMasterChg chg="add del addSldLayout delSldLayout">
        <pc:chgData name="Baskerville, Kristin (CDC/GHC/DGHP)" userId="e5846ad4-249e-4a35-baa4-77ba58151c68" providerId="ADAL" clId="{91D319D5-7862-4E91-BF78-0D0CAA78E9BA}" dt="2025-06-03T15:33:46.238" v="87" actId="700"/>
        <pc:sldMasterMkLst>
          <pc:docMk/>
          <pc:sldMasterMk cId="0" sldId="2147483668"/>
        </pc:sldMasterMkLst>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69"/>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70"/>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71"/>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72"/>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73"/>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74"/>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75"/>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76"/>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77"/>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78"/>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79"/>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80"/>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81"/>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82"/>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83"/>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84"/>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85"/>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86"/>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87"/>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88"/>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89"/>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90"/>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91"/>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92"/>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93"/>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94"/>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95"/>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96"/>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97"/>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98"/>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699"/>
          </pc:sldLayoutMkLst>
        </pc:sldLayoutChg>
        <pc:sldLayoutChg chg="add del">
          <pc:chgData name="Baskerville, Kristin (CDC/GHC/DGHP)" userId="e5846ad4-249e-4a35-baa4-77ba58151c68" providerId="ADAL" clId="{91D319D5-7862-4E91-BF78-0D0CAA78E9BA}" dt="2025-06-03T15:33:46.238" v="87" actId="700"/>
          <pc:sldLayoutMkLst>
            <pc:docMk/>
            <pc:sldMasterMk cId="0" sldId="2147483668"/>
            <pc:sldLayoutMk cId="0" sldId="2147483700"/>
          </pc:sldLayoutMkLst>
        </pc:sldLayoutChg>
      </pc:sldMasterChg>
      <pc:sldMasterChg chg="modSldLayout">
        <pc:chgData name="Baskerville, Kristin (CDC/GHC/DGHP)" userId="e5846ad4-249e-4a35-baa4-77ba58151c68" providerId="ADAL" clId="{91D319D5-7862-4E91-BF78-0D0CAA78E9BA}" dt="2025-06-03T15:10:39.022" v="2"/>
        <pc:sldMasterMkLst>
          <pc:docMk/>
          <pc:sldMasterMk cId="3803703112" sldId="2147483701"/>
        </pc:sldMasterMkLst>
        <pc:sldLayoutChg chg="delSp">
          <pc:chgData name="Baskerville, Kristin (CDC/GHC/DGHP)" userId="e5846ad4-249e-4a35-baa4-77ba58151c68" providerId="ADAL" clId="{91D319D5-7862-4E91-BF78-0D0CAA78E9BA}" dt="2025-06-03T15:10:39.022" v="2"/>
          <pc:sldLayoutMkLst>
            <pc:docMk/>
            <pc:sldMasterMk cId="3803703112" sldId="2147483701"/>
            <pc:sldLayoutMk cId="3499043290" sldId="2147483737"/>
          </pc:sldLayoutMkLst>
        </pc:sldLayoutChg>
        <pc:sldLayoutChg chg="delSp">
          <pc:chgData name="Baskerville, Kristin (CDC/GHC/DGHP)" userId="e5846ad4-249e-4a35-baa4-77ba58151c68" providerId="ADAL" clId="{91D319D5-7862-4E91-BF78-0D0CAA78E9BA}" dt="2025-06-03T15:10:39.022" v="2"/>
          <pc:sldLayoutMkLst>
            <pc:docMk/>
            <pc:sldMasterMk cId="3803703112" sldId="2147483701"/>
            <pc:sldLayoutMk cId="2829605834" sldId="2147483738"/>
          </pc:sldLayoutMkLst>
        </pc:sldLayoutChg>
        <pc:sldLayoutChg chg="delSp">
          <pc:chgData name="Baskerville, Kristin (CDC/GHC/DGHP)" userId="e5846ad4-249e-4a35-baa4-77ba58151c68" providerId="ADAL" clId="{91D319D5-7862-4E91-BF78-0D0CAA78E9BA}" dt="2025-06-03T15:10:39.022" v="2"/>
          <pc:sldLayoutMkLst>
            <pc:docMk/>
            <pc:sldMasterMk cId="3803703112" sldId="2147483701"/>
            <pc:sldLayoutMk cId="2175190698" sldId="2147483739"/>
          </pc:sldLayoutMkLst>
        </pc:sldLayoutChg>
        <pc:sldLayoutChg chg="delSp">
          <pc:chgData name="Baskerville, Kristin (CDC/GHC/DGHP)" userId="e5846ad4-249e-4a35-baa4-77ba58151c68" providerId="ADAL" clId="{91D319D5-7862-4E91-BF78-0D0CAA78E9BA}" dt="2025-06-03T15:10:39.022" v="2"/>
          <pc:sldLayoutMkLst>
            <pc:docMk/>
            <pc:sldMasterMk cId="3803703112" sldId="2147483701"/>
            <pc:sldLayoutMk cId="2303072846" sldId="2147483740"/>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Série 1</c:v>
                </c:pt>
              </c:strCache>
            </c:strRef>
          </c:tx>
          <c:spPr>
            <a:solidFill>
              <a:schemeClr val="accent1"/>
            </a:solidFill>
            <a:ln>
              <a:noFill/>
            </a:ln>
            <a:effectLst/>
          </c:spPr>
          <c:invertIfNegative val="0"/>
          <c:cat>
            <c:strRef>
              <c:f>Sheet1!$A$2:$A$6</c:f>
              <c:strCache>
                <c:ptCount val="5"/>
                <c:pt idx="0">
                  <c:v>Vomissements</c:v>
                </c:pt>
                <c:pt idx="1">
                  <c:v>Nausées</c:v>
                </c:pt>
                <c:pt idx="2">
                  <c:v>Douleur abdominale</c:v>
                </c:pt>
                <c:pt idx="3">
                  <c:v>Fièvre</c:v>
                </c:pt>
                <c:pt idx="4">
                  <c:v>Diarrhée</c:v>
                </c:pt>
              </c:strCache>
            </c:strRef>
          </c:cat>
          <c:val>
            <c:numRef>
              <c:f>Sheet1!$B$2:$B$6</c:f>
              <c:numCache>
                <c:formatCode>General</c:formatCode>
                <c:ptCount val="5"/>
                <c:pt idx="0">
                  <c:v>32</c:v>
                </c:pt>
                <c:pt idx="1">
                  <c:v>31</c:v>
                </c:pt>
                <c:pt idx="2">
                  <c:v>32</c:v>
                </c:pt>
                <c:pt idx="3">
                  <c:v>34</c:v>
                </c:pt>
                <c:pt idx="4">
                  <c:v>34</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D188-4305-A025-7E456BCDDD02}"/>
            </c:ext>
          </c:extLst>
        </c:ser>
        <c:dLbls>
          <c:showLegendKey val="0"/>
          <c:showVal val="0"/>
          <c:showCatName val="0"/>
          <c:showSerName val="0"/>
          <c:showPercent val="0"/>
          <c:showBubbleSize val="0"/>
        </c:dLbls>
        <c:gapWidth val="50"/>
        <c:axId val="773810240"/>
        <c:axId val="773807000"/>
      </c:barChart>
      <c:catAx>
        <c:axId val="7738102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fr-FR"/>
          </a:p>
        </c:txPr>
        <c:crossAx val="773807000"/>
        <c:crosses val="autoZero"/>
        <c:auto val="1"/>
        <c:lblAlgn val="ctr"/>
        <c:lblOffset val="100"/>
        <c:noMultiLvlLbl val="0"/>
      </c:catAx>
      <c:valAx>
        <c:axId val="77380700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fr-FR"/>
          </a:p>
        </c:txPr>
        <c:crossAx val="773810240"/>
        <c:crosses val="autoZero"/>
        <c:crossBetween val="between"/>
      </c:valAx>
      <c:spPr>
        <a:noFill/>
        <a:ln>
          <a:noFill/>
        </a:ln>
        <a:effectLst/>
      </c:spPr>
    </c:plotArea>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61173517354491E-2"/>
          <c:y val="6.2799754195378713E-2"/>
          <c:w val="0.87410059499587012"/>
          <c:h val="0.46368875057259257"/>
        </c:manualLayout>
      </c:layout>
      <c:barChart>
        <c:barDir val="col"/>
        <c:grouping val="clustered"/>
        <c:varyColors val="0"/>
        <c:ser>
          <c:idx val="0"/>
          <c:order val="0"/>
          <c:tx>
            <c:strRef>
              <c:f>Sheet1!$C$1</c:f>
              <c:strCache>
                <c:ptCount val="1"/>
                <c:pt idx="0">
                  <c:v>Series 1</c:v>
                </c:pt>
              </c:strCache>
            </c:strRef>
          </c:tx>
          <c:spPr>
            <a:solidFill>
              <a:schemeClr val="accent1"/>
            </a:solidFill>
            <a:ln>
              <a:noFill/>
            </a:ln>
            <a:effectLst/>
          </c:spPr>
          <c:invertIfNegative val="0"/>
          <c:cat>
            <c:strRef>
              <c:f>Sheet1!$B$2:$B$16</c:f>
              <c:strCache>
                <c:ptCount val="12"/>
                <c:pt idx="0">
                  <c:v>12am - 6am</c:v>
                </c:pt>
                <c:pt idx="1">
                  <c:v>6am - 12pm</c:v>
                </c:pt>
                <c:pt idx="2">
                  <c:v>12pm - 6pm</c:v>
                </c:pt>
                <c:pt idx="3">
                  <c:v>6pm-12am</c:v>
                </c:pt>
                <c:pt idx="4">
                  <c:v>12am - 6am</c:v>
                </c:pt>
                <c:pt idx="5">
                  <c:v>6am - 12pm</c:v>
                </c:pt>
                <c:pt idx="6">
                  <c:v>12pm - 6pm</c:v>
                </c:pt>
                <c:pt idx="7">
                  <c:v>6pm-12am</c:v>
                </c:pt>
                <c:pt idx="8">
                  <c:v>12am - 6am</c:v>
                </c:pt>
                <c:pt idx="9">
                  <c:v>6am - 12pm</c:v>
                </c:pt>
                <c:pt idx="10">
                  <c:v>12pm - 6pm</c:v>
                </c:pt>
                <c:pt idx="11">
                  <c:v>6pm-12am</c:v>
                </c:pt>
              </c:strCache>
            </c:strRef>
          </c:cat>
          <c:val>
            <c:numRef>
              <c:f>Sheet1!$C$2:$C$16</c:f>
              <c:numCache>
                <c:formatCode>General</c:formatCode>
                <c:ptCount val="15"/>
                <c:pt idx="0">
                  <c:v>0</c:v>
                </c:pt>
                <c:pt idx="1">
                  <c:v>0</c:v>
                </c:pt>
                <c:pt idx="2">
                  <c:v>0</c:v>
                </c:pt>
                <c:pt idx="3">
                  <c:v>3</c:v>
                </c:pt>
                <c:pt idx="4">
                  <c:v>2</c:v>
                </c:pt>
                <c:pt idx="5">
                  <c:v>7</c:v>
                </c:pt>
                <c:pt idx="6">
                  <c:v>12</c:v>
                </c:pt>
                <c:pt idx="7">
                  <c:v>9</c:v>
                </c:pt>
                <c:pt idx="8">
                  <c:v>1</c:v>
                </c:pt>
                <c:pt idx="9">
                  <c:v>0</c:v>
                </c:pt>
                <c:pt idx="10">
                  <c:v>0</c:v>
                </c:pt>
                <c:pt idx="11">
                  <c:v>0</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66EF-40B7-8258-6DE12297D193}"/>
            </c:ext>
          </c:extLst>
        </c:ser>
        <c:dLbls>
          <c:showLegendKey val="0"/>
          <c:showVal val="0"/>
          <c:showCatName val="0"/>
          <c:showSerName val="0"/>
          <c:showPercent val="0"/>
          <c:showBubbleSize val="0"/>
        </c:dLbls>
        <c:gapWidth val="0"/>
        <c:axId val="773810240"/>
        <c:axId val="773807000"/>
      </c:barChart>
      <c:catAx>
        <c:axId val="7738102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800" b="0" i="0" u="none" strike="noStrike" kern="1200" baseline="0">
                <a:solidFill>
                  <a:schemeClr val="tx1">
                    <a:lumMod val="65000"/>
                    <a:lumOff val="35000"/>
                  </a:schemeClr>
                </a:solidFill>
                <a:latin typeface="+mn-lt"/>
                <a:ea typeface="+mn-ea"/>
                <a:cs typeface="+mn-cs"/>
              </a:defRPr>
            </a:pPr>
            <a:endParaRPr lang="fr-FR"/>
          </a:p>
        </c:txPr>
        <c:crossAx val="773807000"/>
        <c:crosses val="autoZero"/>
        <c:auto val="1"/>
        <c:lblAlgn val="ctr"/>
        <c:lblOffset val="100"/>
        <c:noMultiLvlLbl val="0"/>
      </c:catAx>
      <c:valAx>
        <c:axId val="7738070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773810240"/>
        <c:crosses val="autoZero"/>
        <c:crossBetween val="between"/>
      </c:valAx>
      <c:spPr>
        <a:noFill/>
        <a:ln>
          <a:noFill/>
        </a:ln>
        <a:effectLst/>
      </c:spPr>
    </c:plotArea>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900"/>
      </a:pPr>
      <a:endParaRPr lang="fr-F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Detect, Diagnose</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Collect</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Compile, Analyze</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a:solidFill>
                <a:schemeClr val="tx1"/>
              </a:solidFill>
              <a:latin typeface="+mn-lt"/>
            </a:rPr>
            <a:t>Interpret</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Take Action</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Communicate</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fr-FR" sz="2800" b="1" noProof="0" dirty="0">
              <a:solidFill>
                <a:schemeClr val="tx1"/>
              </a:solidFill>
              <a:latin typeface="+mn-lt"/>
            </a:rPr>
            <a:t>Détecter, diagnostique</a:t>
          </a:r>
        </a:p>
      </dgm:t>
    </dgm:pt>
    <dgm:pt modelId="{FB260FCA-968B-4532-B7C0-C7E4458DAA50}" type="parTrans" cxnId="{03E7EA8F-C6C9-4D96-85BC-5402EDBD62F6}">
      <dgm:prSet/>
      <dgm:spPr/>
      <dgm:t>
        <a:bodyPr/>
        <a:lstStyle/>
        <a:p>
          <a:endParaRPr lang="fr-FR" noProof="0" dirty="0"/>
        </a:p>
      </dgm:t>
    </dgm:pt>
    <dgm:pt modelId="{9EFDDFF1-2279-486B-9F12-EA5F590C8C00}" type="sibTrans" cxnId="{03E7EA8F-C6C9-4D96-85BC-5402EDBD62F6}">
      <dgm:prSet/>
      <dgm:spPr>
        <a:solidFill>
          <a:srgbClr val="00943B"/>
        </a:solidFill>
        <a:ln>
          <a:noFill/>
        </a:ln>
      </dgm:spPr>
      <dgm:t>
        <a:bodyPr/>
        <a:lstStyle/>
        <a:p>
          <a:endParaRPr lang="fr-FR" noProof="0" dirty="0"/>
        </a:p>
      </dgm:t>
    </dgm:pt>
    <dgm:pt modelId="{C93BFA43-C0F0-4D8C-8530-4A21A2D3204E}">
      <dgm:prSet phldrT="[Text]" custT="1"/>
      <dgm:spPr>
        <a:solidFill>
          <a:schemeClr val="bg1"/>
        </a:solidFill>
        <a:ln w="28575">
          <a:solidFill>
            <a:schemeClr val="tx1"/>
          </a:solidFill>
        </a:ln>
      </dgm:spPr>
      <dgm:t>
        <a:bodyPr/>
        <a:lstStyle/>
        <a:p>
          <a:r>
            <a:rPr lang="fr-FR" sz="2800" b="1" noProof="0" dirty="0">
              <a:solidFill>
                <a:schemeClr val="tx1"/>
              </a:solidFill>
              <a:latin typeface="+mn-lt"/>
            </a:rPr>
            <a:t>Collecter</a:t>
          </a:r>
        </a:p>
      </dgm:t>
    </dgm:pt>
    <dgm:pt modelId="{9765D9CD-EF3A-452D-9EA9-5487042B2018}" type="parTrans" cxnId="{7AE24D85-6EBC-4169-9E2B-3D31F5DD533C}">
      <dgm:prSet/>
      <dgm:spPr/>
      <dgm:t>
        <a:bodyPr/>
        <a:lstStyle/>
        <a:p>
          <a:endParaRPr lang="fr-FR" noProof="0" dirty="0"/>
        </a:p>
      </dgm:t>
    </dgm:pt>
    <dgm:pt modelId="{14C6ACC0-9A20-4A31-9323-11A5312A8790}" type="sibTrans" cxnId="{7AE24D85-6EBC-4169-9E2B-3D31F5DD533C}">
      <dgm:prSet/>
      <dgm:spPr/>
      <dgm:t>
        <a:bodyPr/>
        <a:lstStyle/>
        <a:p>
          <a:endParaRPr lang="fr-FR" noProof="0" dirty="0"/>
        </a:p>
      </dgm:t>
    </dgm:pt>
    <dgm:pt modelId="{FA237A2E-C526-4388-8C57-CACFFBE14482}">
      <dgm:prSet phldrT="[Text]" custT="1"/>
      <dgm:spPr>
        <a:solidFill>
          <a:schemeClr val="bg1"/>
        </a:solidFill>
        <a:ln w="28575">
          <a:solidFill>
            <a:schemeClr val="tx1"/>
          </a:solidFill>
        </a:ln>
      </dgm:spPr>
      <dgm:t>
        <a:bodyPr/>
        <a:lstStyle/>
        <a:p>
          <a:r>
            <a:rPr lang="fr-FR" sz="2800" b="1" noProof="0" dirty="0">
              <a:solidFill>
                <a:schemeClr val="tx1"/>
              </a:solidFill>
              <a:latin typeface="+mn-lt"/>
            </a:rPr>
            <a:t>Compiler, analyser</a:t>
          </a:r>
        </a:p>
      </dgm:t>
    </dgm:pt>
    <dgm:pt modelId="{BE914DF7-8329-4ABF-A71E-F5D40D6578C3}" type="parTrans" cxnId="{BC2F50EA-991E-4C55-A67A-F74585DC2A48}">
      <dgm:prSet/>
      <dgm:spPr/>
      <dgm:t>
        <a:bodyPr/>
        <a:lstStyle/>
        <a:p>
          <a:endParaRPr lang="fr-FR" noProof="0" dirty="0"/>
        </a:p>
      </dgm:t>
    </dgm:pt>
    <dgm:pt modelId="{CF168877-46ED-4EF8-A595-769BD9638DF0}" type="sibTrans" cxnId="{BC2F50EA-991E-4C55-A67A-F74585DC2A48}">
      <dgm:prSet/>
      <dgm:spPr/>
      <dgm:t>
        <a:bodyPr/>
        <a:lstStyle/>
        <a:p>
          <a:endParaRPr lang="fr-FR" noProof="0" dirty="0"/>
        </a:p>
      </dgm:t>
    </dgm:pt>
    <dgm:pt modelId="{E92DDBA3-7A28-46DA-913C-765734FDD153}">
      <dgm:prSet phldrT="[Text]" custT="1"/>
      <dgm:spPr>
        <a:solidFill>
          <a:schemeClr val="bg1"/>
        </a:solidFill>
        <a:ln w="28575">
          <a:solidFill>
            <a:schemeClr val="tx1"/>
          </a:solidFill>
        </a:ln>
      </dgm:spPr>
      <dgm:t>
        <a:bodyPr/>
        <a:lstStyle/>
        <a:p>
          <a:r>
            <a:rPr lang="fr-FR" sz="2800" b="1" noProof="0" dirty="0">
              <a:solidFill>
                <a:schemeClr val="tx1"/>
              </a:solidFill>
              <a:latin typeface="+mn-lt"/>
            </a:rPr>
            <a:t>Interpréter</a:t>
          </a:r>
        </a:p>
      </dgm:t>
    </dgm:pt>
    <dgm:pt modelId="{2B45E9E5-D7FF-4F92-8BFA-4D32B0F2927B}" type="parTrans" cxnId="{C950ED09-DF7C-4709-9E02-15921BEDBFF3}">
      <dgm:prSet/>
      <dgm:spPr/>
      <dgm:t>
        <a:bodyPr/>
        <a:lstStyle/>
        <a:p>
          <a:endParaRPr lang="fr-FR" noProof="0" dirty="0"/>
        </a:p>
      </dgm:t>
    </dgm:pt>
    <dgm:pt modelId="{6068EEB7-7E6E-427F-9467-3C9735AE205D}" type="sibTrans" cxnId="{C950ED09-DF7C-4709-9E02-15921BEDBFF3}">
      <dgm:prSet/>
      <dgm:spPr/>
      <dgm:t>
        <a:bodyPr/>
        <a:lstStyle/>
        <a:p>
          <a:endParaRPr lang="fr-FR" noProof="0" dirty="0"/>
        </a:p>
      </dgm:t>
    </dgm:pt>
    <dgm:pt modelId="{C7EE9216-F411-4BAB-897B-D2E3D4AA3C70}">
      <dgm:prSet phldrT="[Text]" custT="1"/>
      <dgm:spPr>
        <a:solidFill>
          <a:schemeClr val="bg1"/>
        </a:solidFill>
        <a:ln w="28575">
          <a:solidFill>
            <a:schemeClr val="tx1"/>
          </a:solidFill>
        </a:ln>
      </dgm:spPr>
      <dgm:t>
        <a:bodyPr/>
        <a:lstStyle/>
        <a:p>
          <a:r>
            <a:rPr lang="fr-FR" sz="2800" b="1" noProof="0" dirty="0">
              <a:solidFill>
                <a:schemeClr val="tx1"/>
              </a:solidFill>
              <a:latin typeface="+mn-lt"/>
            </a:rPr>
            <a:t>Agir</a:t>
          </a:r>
        </a:p>
      </dgm:t>
    </dgm:pt>
    <dgm:pt modelId="{FA231D2B-1989-4D30-A8FE-ABEC0F278957}" type="parTrans" cxnId="{963EB135-48FB-451D-BE53-FAEEEF4F717B}">
      <dgm:prSet/>
      <dgm:spPr/>
      <dgm:t>
        <a:bodyPr/>
        <a:lstStyle/>
        <a:p>
          <a:endParaRPr lang="fr-FR" noProof="0" dirty="0"/>
        </a:p>
      </dgm:t>
    </dgm:pt>
    <dgm:pt modelId="{BE80A37D-3C75-4FC8-9768-AAD4ADC8664A}" type="sibTrans" cxnId="{963EB135-48FB-451D-BE53-FAEEEF4F717B}">
      <dgm:prSet/>
      <dgm:spPr/>
      <dgm:t>
        <a:bodyPr/>
        <a:lstStyle/>
        <a:p>
          <a:endParaRPr lang="fr-FR" noProof="0" dirty="0"/>
        </a:p>
      </dgm:t>
    </dgm:pt>
    <dgm:pt modelId="{26DB14CD-EFE5-45C5-BA9B-0741D9AB0491}">
      <dgm:prSet phldrT="[Text]" custT="1"/>
      <dgm:spPr>
        <a:solidFill>
          <a:schemeClr val="bg1"/>
        </a:solidFill>
        <a:ln w="28575">
          <a:solidFill>
            <a:schemeClr val="tx1"/>
          </a:solidFill>
        </a:ln>
      </dgm:spPr>
      <dgm:t>
        <a:bodyPr/>
        <a:lstStyle/>
        <a:p>
          <a:r>
            <a:rPr lang="fr-FR" sz="2800" b="1" noProof="0" dirty="0">
              <a:solidFill>
                <a:schemeClr val="tx1"/>
              </a:solidFill>
              <a:latin typeface="+mn-lt"/>
            </a:rPr>
            <a:t>Communiquer</a:t>
          </a:r>
        </a:p>
      </dgm:t>
    </dgm:pt>
    <dgm:pt modelId="{12DAC2CD-BDDF-46C6-B789-4ADD0ABFB623}" type="parTrans" cxnId="{CAE0F8CE-9B0D-443D-A2DE-F50A01F0FBEC}">
      <dgm:prSet/>
      <dgm:spPr/>
      <dgm:t>
        <a:bodyPr/>
        <a:lstStyle/>
        <a:p>
          <a:endParaRPr lang="fr-FR" noProof="0" dirty="0"/>
        </a:p>
      </dgm:t>
    </dgm:pt>
    <dgm:pt modelId="{D2B9AB04-9D0E-4FE8-BD3C-D4052D46AA6F}" type="sibTrans" cxnId="{CAE0F8CE-9B0D-443D-A2DE-F50A01F0FBEC}">
      <dgm:prSet/>
      <dgm:spPr/>
      <dgm:t>
        <a:bodyPr/>
        <a:lstStyle/>
        <a:p>
          <a:endParaRPr lang="fr-FR" noProof="0" dirty="0"/>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7342">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700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012"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Detect, Diagnose</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Collect</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Compile, Analyze</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a:solidFill>
                <a:schemeClr val="tx1"/>
              </a:solidFill>
              <a:latin typeface="+mn-lt"/>
            </a:rPr>
            <a:t>Interpret</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Take Action</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Communicate</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fr-FR" sz="2800" b="1" noProof="0" dirty="0">
              <a:solidFill>
                <a:schemeClr val="tx1"/>
              </a:solidFill>
              <a:latin typeface="+mn-lt"/>
            </a:rPr>
            <a:t>Détecter, diagnostique</a:t>
          </a:r>
          <a:endParaRPr lang="en-US" sz="28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fr-FR" sz="2800" b="1" noProof="0" dirty="0">
              <a:solidFill>
                <a:schemeClr val="tx1"/>
              </a:solidFill>
              <a:latin typeface="+mn-lt"/>
            </a:rPr>
            <a:t>Collecter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fr-FR" sz="2800" b="1" noProof="0" dirty="0">
              <a:solidFill>
                <a:schemeClr val="tx1"/>
              </a:solidFill>
              <a:latin typeface="+mn-lt"/>
            </a:rPr>
            <a:t>Compiler, analyser</a:t>
          </a:r>
          <a:endParaRPr lang="en-US" sz="2800" b="1" dirty="0">
            <a:solidFill>
              <a:schemeClr val="tx1"/>
            </a:solidFill>
            <a:latin typeface="+mn-lt"/>
          </a:endParaRP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fr-FR" sz="2800" b="1" noProof="0" dirty="0">
              <a:solidFill>
                <a:schemeClr val="tx1"/>
              </a:solidFill>
              <a:latin typeface="+mn-lt"/>
            </a:rPr>
            <a:t>Interpréter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fr-FR" sz="2800" b="1" noProof="0" dirty="0">
              <a:solidFill>
                <a:schemeClr val="tx1"/>
              </a:solidFill>
              <a:latin typeface="+mn-lt"/>
            </a:rPr>
            <a:t>Agir</a:t>
          </a:r>
          <a:endParaRPr lang="en-US" sz="2800" b="1" dirty="0">
            <a:solidFill>
              <a:schemeClr val="tx1"/>
            </a:solidFill>
            <a:latin typeface="+mn-lt"/>
          </a:endParaRP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fr-FR" sz="2800" b="1" noProof="0" dirty="0">
              <a:solidFill>
                <a:schemeClr val="tx1"/>
              </a:solidFill>
              <a:latin typeface="+mn-lt"/>
            </a:rPr>
            <a:t>Communiquer</a:t>
          </a:r>
          <a:endParaRPr lang="en-US" sz="2800" b="1" dirty="0">
            <a:solidFill>
              <a:schemeClr val="tx1"/>
            </a:solidFill>
            <a:latin typeface="+mn-lt"/>
          </a:endParaRP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41462" custRadScaleRad="96230" custRadScaleInc="-1074">
        <dgm:presLayoutVars>
          <dgm:bulletEnabled val="1"/>
        </dgm:presLayoutVars>
      </dgm:prSet>
      <dgm:spPr/>
    </dgm:pt>
    <dgm:pt modelId="{EB0FECD4-874C-476B-A915-884DFE3F2D91}" type="pres">
      <dgm:prSet presAssocID="{9EFDDFF1-2279-486B-9F12-EA5F590C8C00}" presName="sibTransFirstNode" presStyleLbl="bgShp" presStyleIdx="0" presStyleCnt="1" custScaleX="148034" custLinFactNeighborX="-175" custLinFactNeighborY="119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530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16"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54478"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Detect, Diagnose</a:t>
          </a: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Collect</a:t>
          </a: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Compile, Analyze</a:t>
          </a: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Interpret</a:t>
          </a:r>
          <a:endParaRPr lang="en-US" sz="2800" b="1" kern="1200" dirty="0">
            <a:solidFill>
              <a:schemeClr val="tx1"/>
            </a:solidFill>
            <a:latin typeface="+mn-lt"/>
          </a:endParaRP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Communicate</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Take Action</a:t>
          </a:r>
        </a:p>
      </dsp:txBody>
      <dsp:txXfrm>
        <a:off x="717232" y="974946"/>
        <a:ext cx="2127486" cy="850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07898" y="-214617"/>
          <a:ext cx="7267426" cy="4909295"/>
        </a:xfrm>
        <a:prstGeom prst="circularArrow">
          <a:avLst>
            <a:gd name="adj1" fmla="val 5274"/>
            <a:gd name="adj2" fmla="val 312630"/>
            <a:gd name="adj3" fmla="val 13509548"/>
            <a:gd name="adj4" fmla="val 17561606"/>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46410" y="1619"/>
          <a:ext cx="259040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Détecter, diagnostique</a:t>
          </a:r>
        </a:p>
      </dsp:txBody>
      <dsp:txXfrm>
        <a:off x="3792446" y="47655"/>
        <a:ext cx="2498330" cy="850976"/>
      </dsp:txXfrm>
    </dsp:sp>
    <dsp:sp modelId="{1695DC22-9A36-4B48-AEFF-7E4FDFC1713F}">
      <dsp:nvSpPr>
        <dsp:cNvPr id="0" name=""/>
        <dsp:cNvSpPr/>
      </dsp:nvSpPr>
      <dsp:spPr>
        <a:xfrm>
          <a:off x="6968160"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Collecter</a:t>
          </a:r>
        </a:p>
      </dsp:txBody>
      <dsp:txXfrm>
        <a:off x="7014196" y="974944"/>
        <a:ext cx="1794024" cy="850976"/>
      </dsp:txXfrm>
    </dsp:sp>
    <dsp:sp modelId="{07166AA7-B419-46BE-8707-58768C01B0F0}">
      <dsp:nvSpPr>
        <dsp:cNvPr id="0" name=""/>
        <dsp:cNvSpPr/>
      </dsp:nvSpPr>
      <dsp:spPr>
        <a:xfrm>
          <a:off x="6841342" y="2986004"/>
          <a:ext cx="201823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Compiler, analyser</a:t>
          </a:r>
        </a:p>
      </dsp:txBody>
      <dsp:txXfrm>
        <a:off x="6887378" y="3032040"/>
        <a:ext cx="1926164" cy="850976"/>
      </dsp:txXfrm>
    </dsp:sp>
    <dsp:sp modelId="{03ED3239-7976-43C1-9470-0A426C83A8ED}">
      <dsp:nvSpPr>
        <dsp:cNvPr id="0" name=""/>
        <dsp:cNvSpPr/>
      </dsp:nvSpPr>
      <dsp:spPr>
        <a:xfrm>
          <a:off x="4042386" y="3986440"/>
          <a:ext cx="2131515"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Interpréter</a:t>
          </a:r>
        </a:p>
      </dsp:txBody>
      <dsp:txXfrm>
        <a:off x="4088422" y="4032476"/>
        <a:ext cx="2039443" cy="850976"/>
      </dsp:txXfrm>
    </dsp:sp>
    <dsp:sp modelId="{CB7BE2BC-AC16-42C7-9D95-B7BD321D88D7}">
      <dsp:nvSpPr>
        <dsp:cNvPr id="0" name=""/>
        <dsp:cNvSpPr/>
      </dsp:nvSpPr>
      <dsp:spPr>
        <a:xfrm>
          <a:off x="700521"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Communiquer</a:t>
          </a:r>
        </a:p>
      </dsp:txBody>
      <dsp:txXfrm>
        <a:off x="746557" y="3074634"/>
        <a:ext cx="2633035" cy="850976"/>
      </dsp:txXfrm>
    </dsp:sp>
    <dsp:sp modelId="{74BED3F0-1F3F-4B93-9710-4F13C5417E70}">
      <dsp:nvSpPr>
        <dsp:cNvPr id="0" name=""/>
        <dsp:cNvSpPr/>
      </dsp:nvSpPr>
      <dsp:spPr>
        <a:xfrm>
          <a:off x="638161"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Agir</a:t>
          </a:r>
        </a:p>
      </dsp:txBody>
      <dsp:txXfrm>
        <a:off x="684197" y="974946"/>
        <a:ext cx="2127486" cy="850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Detect, Diagnose</a:t>
          </a: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Collect</a:t>
          </a: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Compile, Analyze</a:t>
          </a: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Interpret</a:t>
          </a:r>
          <a:endParaRPr lang="en-US" sz="2800" b="1" kern="1200" dirty="0">
            <a:solidFill>
              <a:schemeClr val="tx1"/>
            </a:solidFill>
            <a:latin typeface="+mn-lt"/>
          </a:endParaRP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Communicate</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Take Action</a:t>
          </a:r>
        </a:p>
      </dsp:txBody>
      <dsp:txXfrm>
        <a:off x="717232" y="974946"/>
        <a:ext cx="2127486" cy="8509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35981" y="-109977"/>
          <a:ext cx="7267426" cy="4909295"/>
        </a:xfrm>
        <a:prstGeom prst="circularArrow">
          <a:avLst>
            <a:gd name="adj1" fmla="val 5274"/>
            <a:gd name="adj2" fmla="val 312630"/>
            <a:gd name="adj3" fmla="val 13427230"/>
            <a:gd name="adj4" fmla="val 1761343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44230" y="76792"/>
          <a:ext cx="266810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Détecter, diagnostique</a:t>
          </a:r>
          <a:endParaRPr lang="en-US" sz="2800" b="1" kern="1200" dirty="0">
            <a:solidFill>
              <a:schemeClr val="tx1"/>
            </a:solidFill>
            <a:latin typeface="+mn-lt"/>
          </a:endParaRPr>
        </a:p>
      </dsp:txBody>
      <dsp:txXfrm>
        <a:off x="3790266" y="122828"/>
        <a:ext cx="2576037" cy="850976"/>
      </dsp:txXfrm>
    </dsp:sp>
    <dsp:sp modelId="{1695DC22-9A36-4B48-AEFF-7E4FDFC1713F}">
      <dsp:nvSpPr>
        <dsp:cNvPr id="0" name=""/>
        <dsp:cNvSpPr/>
      </dsp:nvSpPr>
      <dsp:spPr>
        <a:xfrm>
          <a:off x="7023310"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Collecter</a:t>
          </a:r>
          <a:endParaRPr lang="en-US" sz="2800" b="1" kern="1200" dirty="0">
            <a:solidFill>
              <a:schemeClr val="tx1"/>
            </a:solidFill>
            <a:latin typeface="+mn-lt"/>
          </a:endParaRPr>
        </a:p>
      </dsp:txBody>
      <dsp:txXfrm>
        <a:off x="7069346" y="974944"/>
        <a:ext cx="1794024" cy="850976"/>
      </dsp:txXfrm>
    </dsp:sp>
    <dsp:sp modelId="{07166AA7-B419-46BE-8707-58768C01B0F0}">
      <dsp:nvSpPr>
        <dsp:cNvPr id="0" name=""/>
        <dsp:cNvSpPr/>
      </dsp:nvSpPr>
      <dsp:spPr>
        <a:xfrm>
          <a:off x="6912542" y="2986004"/>
          <a:ext cx="1986135"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Compiler, analyser</a:t>
          </a:r>
          <a:endParaRPr lang="en-US" sz="2800" b="1" kern="1200" dirty="0">
            <a:solidFill>
              <a:schemeClr val="tx1"/>
            </a:solidFill>
            <a:latin typeface="+mn-lt"/>
          </a:endParaRPr>
        </a:p>
      </dsp:txBody>
      <dsp:txXfrm>
        <a:off x="6958578" y="3032040"/>
        <a:ext cx="1894063" cy="850976"/>
      </dsp:txXfrm>
    </dsp:sp>
    <dsp:sp modelId="{03ED3239-7976-43C1-9470-0A426C83A8ED}">
      <dsp:nvSpPr>
        <dsp:cNvPr id="0" name=""/>
        <dsp:cNvSpPr/>
      </dsp:nvSpPr>
      <dsp:spPr>
        <a:xfrm>
          <a:off x="4095612" y="3986440"/>
          <a:ext cx="213536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Interpréter</a:t>
          </a:r>
          <a:endParaRPr lang="en-US" sz="2800" b="1" kern="1200" dirty="0">
            <a:solidFill>
              <a:schemeClr val="tx1"/>
            </a:solidFill>
            <a:latin typeface="+mn-lt"/>
          </a:endParaRPr>
        </a:p>
      </dsp:txBody>
      <dsp:txXfrm>
        <a:off x="4141648" y="4032476"/>
        <a:ext cx="2043291" cy="850976"/>
      </dsp:txXfrm>
    </dsp:sp>
    <dsp:sp modelId="{CB7BE2BC-AC16-42C7-9D95-B7BD321D88D7}">
      <dsp:nvSpPr>
        <dsp:cNvPr id="0" name=""/>
        <dsp:cNvSpPr/>
      </dsp:nvSpPr>
      <dsp:spPr>
        <a:xfrm>
          <a:off x="661423" y="3028598"/>
          <a:ext cx="2913604"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Communiquer</a:t>
          </a:r>
          <a:endParaRPr lang="en-US" sz="2800" b="1" kern="1200" dirty="0">
            <a:solidFill>
              <a:schemeClr val="tx1"/>
            </a:solidFill>
            <a:latin typeface="+mn-lt"/>
          </a:endParaRPr>
        </a:p>
      </dsp:txBody>
      <dsp:txXfrm>
        <a:off x="707459" y="3074634"/>
        <a:ext cx="2821532" cy="850976"/>
      </dsp:txXfrm>
    </dsp:sp>
    <dsp:sp modelId="{74BED3F0-1F3F-4B93-9710-4F13C5417E70}">
      <dsp:nvSpPr>
        <dsp:cNvPr id="0" name=""/>
        <dsp:cNvSpPr/>
      </dsp:nvSpPr>
      <dsp:spPr>
        <a:xfrm>
          <a:off x="693310"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fr-FR" sz="2800" b="1" kern="1200" noProof="0" dirty="0">
              <a:solidFill>
                <a:schemeClr val="tx1"/>
              </a:solidFill>
              <a:latin typeface="+mn-lt"/>
            </a:rPr>
            <a:t>Agir</a:t>
          </a:r>
          <a:endParaRPr lang="en-US" sz="2800" b="1" kern="1200" dirty="0">
            <a:solidFill>
              <a:schemeClr val="tx1"/>
            </a:solidFill>
            <a:latin typeface="+mn-lt"/>
          </a:endParaRPr>
        </a:p>
      </dsp:txBody>
      <dsp:txXfrm>
        <a:off x="739346" y="974946"/>
        <a:ext cx="2127486" cy="85097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0.09448</cdr:x>
      <cdr:y>0.89672</cdr:y>
    </cdr:from>
    <cdr:to>
      <cdr:x>0.82873</cdr:x>
      <cdr:y>1</cdr:y>
    </cdr:to>
    <cdr:sp macro="" textlink="">
      <cdr:nvSpPr>
        <cdr:cNvPr id="2" name="TextBox 1">
          <a:extLst xmlns:a="http://schemas.openxmlformats.org/drawingml/2006/main">
            <a:ext uri="{FF2B5EF4-FFF2-40B4-BE49-F238E27FC236}">
              <a16:creationId xmlns:a16="http://schemas.microsoft.com/office/drawing/2014/main" id="{9A01FAE8-96A5-4313-C762-F8A94347D9E1}"/>
            </a:ext>
          </a:extLst>
        </cdr:cNvPr>
        <cdr:cNvSpPr txBox="1"/>
      </cdr:nvSpPr>
      <cdr:spPr>
        <a:xfrm xmlns:a="http://schemas.openxmlformats.org/drawingml/2006/main">
          <a:off x="327980" y="1895102"/>
          <a:ext cx="2548896" cy="21825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June 17         June 18           June 19</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70583" cy="480388"/>
          </a:xfrm>
          <a:prstGeom prst="rect">
            <a:avLst/>
          </a:prstGeom>
          <a:noFill/>
          <a:ln>
            <a:noFill/>
          </a:ln>
        </p:spPr>
        <p:txBody>
          <a:bodyPr spcFirstLastPara="1" wrap="square" lIns="96624" tIns="48312" rIns="96624" bIns="48312" anchor="t"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2962" y="0"/>
            <a:ext cx="3170583" cy="480388"/>
          </a:xfrm>
          <a:prstGeom prst="rect">
            <a:avLst/>
          </a:prstGeom>
          <a:noFill/>
          <a:ln>
            <a:noFill/>
          </a:ln>
        </p:spPr>
        <p:txBody>
          <a:bodyPr spcFirstLastPara="1" wrap="square" lIns="96624" tIns="48312" rIns="96624" bIns="48312" anchor="t" anchorCtr="0">
            <a:noAutofit/>
          </a:bodyPr>
          <a:lstStyle>
            <a:lvl1pPr marR="0" lvl="0" algn="r"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173"/>
            <a:ext cx="3170583" cy="480388"/>
          </a:xfrm>
          <a:prstGeom prst="rect">
            <a:avLst/>
          </a:prstGeom>
          <a:noFill/>
          <a:ln>
            <a:noFill/>
          </a:ln>
        </p:spPr>
        <p:txBody>
          <a:bodyPr spcFirstLastPara="1" wrap="square" lIns="96624" tIns="48312" rIns="96624" bIns="48312" anchor="b" anchorCtr="0">
            <a:noAutofit/>
          </a:bodyPr>
          <a:lstStyle>
            <a:lvl1pPr marR="0" lvl="0" algn="l" rtl="0">
              <a:lnSpc>
                <a:spcPct val="100000"/>
              </a:lnSpc>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smtClean="0">
                <a:solidFill>
                  <a:schemeClr val="dk1"/>
                </a:solidFill>
              </a:rPr>
              <a:pPr algn="r"/>
              <a:t>‹#›</a:t>
            </a:fld>
            <a:endParaRPr lang="fr-FR" sz="1200">
              <a:solidFill>
                <a:schemeClr val="dk1"/>
              </a:solidFil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73" name="Google Shape;373;p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solidFill>
                  <a:schemeClr val="tx1"/>
                </a:solidFill>
              </a:rPr>
              <a:t>Notes de l'instructeur </a:t>
            </a:r>
            <a:r>
              <a:rPr lang="fr-FR" dirty="0">
                <a:solidFill>
                  <a:schemeClr val="tx1"/>
                </a:solidFill>
              </a:rPr>
              <a:t>: </a:t>
            </a:r>
          </a:p>
          <a:p>
            <a:pPr marL="0" indent="0">
              <a:spcBef>
                <a:spcPts val="0"/>
              </a:spcBef>
              <a:buClr>
                <a:schemeClr val="dk1"/>
              </a:buClr>
              <a:buSzPts val="1200"/>
            </a:pPr>
            <a:endParaRPr lang="fr-FR" dirty="0">
              <a:solidFill>
                <a:schemeClr val="tx1"/>
              </a:solidFill>
            </a:endParaRPr>
          </a:p>
          <a:p>
            <a:pPr marL="177845" indent="-177845" defTabSz="948507">
              <a:spcBef>
                <a:spcPts val="0"/>
              </a:spcBef>
              <a:buClr>
                <a:schemeClr val="dk1"/>
              </a:buClr>
              <a:buSzPts val="1200"/>
              <a:buFont typeface="Wingdings" panose="05000000000000000000" pitchFamily="2" charset="2"/>
              <a:buChar char="v"/>
              <a:defRPr/>
            </a:pPr>
            <a:r>
              <a:rPr lang="fr-FR" i="1" dirty="0">
                <a:solidFill>
                  <a:schemeClr val="tx1"/>
                </a:solidFill>
                <a:latin typeface="+mn-lt"/>
                <a:ea typeface="Aptos" panose="020B0004020202020204" pitchFamily="34" charset="0"/>
              </a:rPr>
              <a:t>N'hésitez pas à modifier cette présentation pour l'adapter à votre contexte local.  Si des modifications sont apportées, veuillez l'indiquer : </a:t>
            </a:r>
            <a:r>
              <a:rPr lang="fr-FR" b="1" i="1" dirty="0">
                <a:solidFill>
                  <a:schemeClr val="tx1"/>
                </a:solidFill>
                <a:latin typeface="+mn-lt"/>
                <a:ea typeface="Aptos" panose="020B0004020202020204" pitchFamily="34" charset="0"/>
              </a:rPr>
              <a:t>« Cette présentation a été partiellement modifiée par rapport à la version originale du CDC » </a:t>
            </a:r>
            <a:r>
              <a:rPr lang="fr-FR" i="1" dirty="0">
                <a:solidFill>
                  <a:schemeClr val="tx1"/>
                </a:solidFill>
                <a:latin typeface="+mn-lt"/>
                <a:ea typeface="Aptos" panose="020B0004020202020204" pitchFamily="34" charset="0"/>
              </a:rPr>
              <a:t>sur cette diapositive.</a:t>
            </a:r>
            <a:endParaRPr lang="fr-FR" i="1" dirty="0">
              <a:solidFill>
                <a:schemeClr val="tx1"/>
              </a:solidFill>
              <a:latin typeface="+mn-lt"/>
            </a:endParaRPr>
          </a:p>
          <a:p>
            <a:pPr marL="0" indent="0">
              <a:spcBef>
                <a:spcPts val="0"/>
              </a:spcBef>
              <a:buClr>
                <a:schemeClr val="dk1"/>
              </a:buClr>
              <a:buSzPts val="1200"/>
            </a:pPr>
            <a:endParaRPr lang="fr-FR" b="1" dirty="0">
              <a:solidFill>
                <a:schemeClr val="tx1"/>
              </a:solidFill>
            </a:endParaRPr>
          </a:p>
          <a:p>
            <a:pPr marL="177845" indent="-177845">
              <a:lnSpc>
                <a:spcPct val="115000"/>
              </a:lnSpc>
              <a:spcBef>
                <a:spcPts val="1245"/>
              </a:spcBef>
              <a:buClr>
                <a:srgbClr val="00953A"/>
              </a:buClr>
              <a:buSzPts val="1200"/>
              <a:buFont typeface="Wingdings" panose="05000000000000000000" pitchFamily="2" charset="2"/>
              <a:buChar char="§"/>
            </a:pPr>
            <a:r>
              <a:rPr lang="fr-FR" b="1" u="sng" dirty="0">
                <a:solidFill>
                  <a:schemeClr val="tx1"/>
                </a:solidFill>
              </a:rPr>
              <a:t>Dites</a:t>
            </a:r>
            <a:r>
              <a:rPr lang="fr-FR" b="1" dirty="0">
                <a:solidFill>
                  <a:schemeClr val="tx1"/>
                </a:solidFill>
              </a:rPr>
              <a:t> : </a:t>
            </a:r>
            <a:r>
              <a:rPr lang="fr-FR" dirty="0">
                <a:solidFill>
                  <a:schemeClr val="tx1"/>
                </a:solidFill>
              </a:rPr>
              <a:t>Cette leçon aborde les concepts et les compétences nécessaires pour planifier, préparer et faire une présentation orale efficace pour différents publics.</a:t>
            </a:r>
            <a:endParaRPr lang="fr-FR" noProof="0" dirty="0">
              <a:solidFill>
                <a:schemeClr val="tx1"/>
              </a:solidFill>
            </a:endParaRPr>
          </a:p>
          <a:p>
            <a:pPr marL="0" indent="0">
              <a:spcBef>
                <a:spcPts val="1618"/>
              </a:spcBef>
            </a:pPr>
            <a:endParaRPr dirty="0">
              <a:latin typeface="Arial"/>
              <a:ea typeface="Arial"/>
              <a:cs typeface="Arial"/>
              <a:sym typeface="Arial"/>
            </a:endParaRPr>
          </a:p>
        </p:txBody>
      </p:sp>
      <p:sp>
        <p:nvSpPr>
          <p:cNvPr id="374" name="Google Shape;374;p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1</a:t>
            </a:fld>
            <a:endParaRPr sz="12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1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2" name="Google Shape;452;p1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177845" indent="-98803">
              <a:spcBef>
                <a:spcPts val="996"/>
              </a:spcBef>
              <a:buClr>
                <a:schemeClr val="dk1"/>
              </a:buClr>
              <a:buSzPts val="1200"/>
            </a:pPr>
            <a:endParaRPr lang="fr-FR" b="1"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La première étape consiste généralement à déterminer à qui vous allez faire votre présentation (en d'autres termes, votre public).</a:t>
            </a:r>
            <a:endParaRPr lang="fr-FR" noProof="0" dirty="0"/>
          </a:p>
          <a:p>
            <a:pPr marL="256887" indent="-177845">
              <a:spcBef>
                <a:spcPts val="373"/>
              </a:spcBef>
              <a:buClr>
                <a:schemeClr val="dk1"/>
              </a:buClr>
              <a:buSzPts val="1200"/>
              <a:buFont typeface="Wingdings" panose="05000000000000000000" pitchFamily="2" charset="2"/>
              <a:buChar char="§"/>
            </a:pPr>
            <a:endParaRPr lang="fr-FR" b="1" dirty="0"/>
          </a:p>
          <a:p>
            <a:pPr marL="177845" indent="-177845">
              <a:spcBef>
                <a:spcPts val="373"/>
              </a:spcBef>
              <a:buClr>
                <a:schemeClr val="dk1"/>
              </a:buClr>
              <a:buSzPts val="1200"/>
              <a:buFont typeface="Wingdings" panose="05000000000000000000" pitchFamily="2" charset="2"/>
              <a:buChar char="§"/>
            </a:pPr>
            <a:r>
              <a:rPr lang="fr-FR" b="1" u="sng" dirty="0"/>
              <a:t>Demandez</a:t>
            </a:r>
            <a:r>
              <a:rPr lang="fr-FR" dirty="0"/>
              <a:t> aux participants de lever la main s'ils ont déjà fait une présentation dans le cadre de leur travail.</a:t>
            </a:r>
            <a:endParaRPr lang="fr-FR" noProof="0" dirty="0"/>
          </a:p>
          <a:p>
            <a:pPr marL="256887" indent="-177845">
              <a:spcBef>
                <a:spcPts val="373"/>
              </a:spcBef>
              <a:buClr>
                <a:schemeClr val="dk1"/>
              </a:buClr>
              <a:buSzPts val="1200"/>
              <a:buFont typeface="Wingdings" panose="05000000000000000000" pitchFamily="2" charset="2"/>
              <a:buChar char="§"/>
            </a:pPr>
            <a:endParaRPr lang="fr-FR" dirty="0"/>
          </a:p>
          <a:p>
            <a:pPr marL="177845" indent="-177845">
              <a:spcBef>
                <a:spcPts val="373"/>
              </a:spcBef>
              <a:buClr>
                <a:schemeClr val="dk1"/>
              </a:buClr>
              <a:buSzPts val="1200"/>
              <a:buFont typeface="Wingdings" panose="05000000000000000000" pitchFamily="2" charset="2"/>
              <a:buChar char="§"/>
            </a:pPr>
            <a:r>
              <a:rPr lang="fr-FR" b="1" u="sng" dirty="0"/>
              <a:t>Posez la question</a:t>
            </a:r>
            <a:r>
              <a:rPr lang="fr-FR" b="1" dirty="0"/>
              <a:t> : </a:t>
            </a:r>
            <a:r>
              <a:rPr lang="fr-FR" dirty="0"/>
              <a:t>Qui était présent dans le public lors de votre présentation ? Comment cela a-t-il influencé votre présentation ?</a:t>
            </a:r>
            <a:endParaRPr lang="fr-FR" b="1" i="1" dirty="0"/>
          </a:p>
          <a:p>
            <a:pPr marL="256887" indent="-177845">
              <a:spcBef>
                <a:spcPts val="373"/>
              </a:spcBef>
              <a:buClr>
                <a:schemeClr val="dk1"/>
              </a:buClr>
              <a:buSzPts val="1200"/>
              <a:buFont typeface="Wingdings" panose="05000000000000000000" pitchFamily="2" charset="2"/>
              <a:buChar char="§"/>
            </a:pPr>
            <a:endParaRPr lang="fr-FR" b="1" i="1" dirty="0"/>
          </a:p>
          <a:p>
            <a:pPr marL="177845" indent="-177845">
              <a:spcBef>
                <a:spcPts val="373"/>
              </a:spcBef>
              <a:buClr>
                <a:schemeClr val="dk1"/>
              </a:buClr>
              <a:buSzPts val="1200"/>
              <a:buFont typeface="Wingdings" panose="05000000000000000000" pitchFamily="2" charset="2"/>
              <a:buChar char="§"/>
            </a:pPr>
            <a:r>
              <a:rPr lang="fr-FR" b="1" u="sng" noProof="0" dirty="0"/>
              <a:t>Remerciez</a:t>
            </a:r>
            <a:r>
              <a:rPr lang="fr-FR" b="1" u="none" noProof="0" dirty="0"/>
              <a:t> </a:t>
            </a:r>
            <a:r>
              <a:rPr lang="fr-FR" b="0" u="none" noProof="0" dirty="0"/>
              <a:t>les participants pour leurs réponses. </a:t>
            </a:r>
          </a:p>
          <a:p>
            <a:pPr marL="177845" indent="-177845">
              <a:spcBef>
                <a:spcPts val="373"/>
              </a:spcBef>
              <a:buClr>
                <a:schemeClr val="dk1"/>
              </a:buClr>
              <a:buSzPts val="1200"/>
              <a:buFont typeface="Wingdings" panose="05000000000000000000" pitchFamily="2" charset="2"/>
              <a:buChar char="§"/>
            </a:pPr>
            <a:endParaRPr lang="fr-FR" b="1" i="1" dirty="0"/>
          </a:p>
          <a:p>
            <a:pPr marL="177845" indent="-177845">
              <a:spcBef>
                <a:spcPts val="373"/>
              </a:spcBef>
              <a:buClr>
                <a:schemeClr val="dk1"/>
              </a:buClr>
              <a:buSzPts val="1200"/>
              <a:buFont typeface="Noto Sans Symbols"/>
              <a:buChar char="❖"/>
            </a:pPr>
            <a:r>
              <a:rPr lang="fr-FR" b="1" i="1" dirty="0"/>
              <a:t>Une fois que les participants ont parlé de leurs expériences, poursuivez la discussion sur le contenu de la diapositive.</a:t>
            </a:r>
            <a:endParaRPr lang="fr-FR" noProof="0" dirty="0"/>
          </a:p>
          <a:p>
            <a:pPr marL="0" indent="0">
              <a:lnSpc>
                <a:spcPct val="115000"/>
              </a:lnSpc>
              <a:spcBef>
                <a:spcPts val="622"/>
              </a:spcBef>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Votre présentation doit être adaptée au contexte et aux besoins du public. Cela signifie que vous devez connaître votre public et ses caractéristiques avant de commencer à planifier votre présentation. Voici quelques-unes des caractéristiques à prendre en compte :</a:t>
            </a:r>
            <a:endParaRPr lang="fr-FR" noProof="0" dirty="0"/>
          </a:p>
          <a:p>
            <a:pPr marL="829944" lvl="1" indent="-355690">
              <a:lnSpc>
                <a:spcPct val="115000"/>
              </a:lnSpc>
              <a:spcBef>
                <a:spcPts val="622"/>
              </a:spcBef>
              <a:buClr>
                <a:schemeClr val="dk1"/>
              </a:buClr>
              <a:buSzPts val="1200"/>
              <a:buFont typeface="Courier New"/>
              <a:buChar char="o"/>
            </a:pPr>
            <a:r>
              <a:rPr lang="fr-FR" b="1" dirty="0"/>
              <a:t>Interne ou externe </a:t>
            </a:r>
            <a:r>
              <a:rPr lang="fr-FR" dirty="0"/>
              <a:t>- Un </a:t>
            </a:r>
            <a:r>
              <a:rPr lang="fr-FR" b="1" dirty="0"/>
              <a:t>public interne </a:t>
            </a:r>
            <a:r>
              <a:rPr lang="fr-FR" dirty="0"/>
              <a:t>signifie qu'il fait partie de votre organisation ou de votre programme, et qu'il est donc plus susceptible de comprendre votre sujet et le jargon technique. </a:t>
            </a:r>
            <a:r>
              <a:rPr lang="fr-FR" b="1" dirty="0"/>
              <a:t>Un public externe </a:t>
            </a:r>
            <a:r>
              <a:rPr lang="fr-FR" dirty="0"/>
              <a:t>est constitué de personnes extérieures à votre organisation immédiate. Il peut s'agir du personnel de différentes organisations, de membres de la communauté, de politiciens et de bailleurs de fonds. Ces personnes peuvent être moins familières avec votre sujet et votre jargon technique.</a:t>
            </a:r>
            <a:endParaRPr lang="fr-FR" noProof="0" dirty="0"/>
          </a:p>
          <a:p>
            <a:pPr marL="829944" lvl="1" indent="-355690">
              <a:lnSpc>
                <a:spcPct val="115000"/>
              </a:lnSpc>
              <a:spcBef>
                <a:spcPts val="0"/>
              </a:spcBef>
              <a:buClr>
                <a:schemeClr val="dk1"/>
              </a:buClr>
              <a:buSzPts val="1200"/>
              <a:buFont typeface="Courier New"/>
              <a:buChar char="o"/>
            </a:pPr>
            <a:r>
              <a:rPr lang="fr-FR" b="1" dirty="0"/>
              <a:t>Niveau d'éducation </a:t>
            </a:r>
            <a:r>
              <a:rPr lang="fr-FR" dirty="0"/>
              <a:t>- Le niveau d'éducation de votre public peut influencer la terminologie que vous utilisez. Par exemple, si vous vous adressez à la communauté, vous voudrez probablement éviter les termes médicaux et épidémiologiques complexes.</a:t>
            </a:r>
            <a:endParaRPr lang="fr-FR" noProof="0" dirty="0"/>
          </a:p>
          <a:p>
            <a:pPr marL="829944" lvl="1" indent="-355690">
              <a:lnSpc>
                <a:spcPct val="115000"/>
              </a:lnSpc>
              <a:spcBef>
                <a:spcPts val="622"/>
              </a:spcBef>
              <a:buClr>
                <a:schemeClr val="dk1"/>
              </a:buClr>
              <a:buSzPts val="1200"/>
              <a:buFont typeface="Courier New"/>
              <a:buChar char="o"/>
            </a:pPr>
            <a:r>
              <a:rPr lang="fr-FR" b="1" dirty="0"/>
              <a:t>Langue </a:t>
            </a:r>
            <a:r>
              <a:rPr lang="fr-FR" dirty="0"/>
              <a:t>- Les membres de l'auditoire sont-ils des locuteurs natifs de votre langue ou devez-vous tenir compte d'autres langues ?  Vous devrez peut-être parler plus lentement que d'habitude, éviter les phrases trop complexes ou compliquées et faire traduire certains mots.</a:t>
            </a:r>
            <a:endParaRPr lang="fr-FR" noProof="0" dirty="0"/>
          </a:p>
          <a:p>
            <a:pPr marL="829944" lvl="1" indent="-355690">
              <a:lnSpc>
                <a:spcPct val="115000"/>
              </a:lnSpc>
              <a:spcBef>
                <a:spcPts val="622"/>
              </a:spcBef>
              <a:buClr>
                <a:schemeClr val="dk1"/>
              </a:buClr>
              <a:buSzPts val="1200"/>
              <a:buFont typeface="Courier New"/>
              <a:buChar char="o"/>
            </a:pPr>
            <a:r>
              <a:rPr lang="fr-FR" b="1" dirty="0"/>
              <a:t>Motivations </a:t>
            </a:r>
            <a:r>
              <a:rPr lang="fr-FR" dirty="0"/>
              <a:t>- Réfléchissez aux raisons pour lesquelles ces personnes (le </a:t>
            </a:r>
            <a:r>
              <a:rPr lang="fr-FR" i="1" dirty="0"/>
              <a:t>public) </a:t>
            </a:r>
            <a:r>
              <a:rPr lang="fr-FR" dirty="0"/>
              <a:t>sont ici. Pourquoi viennent-ils à votre présentation ? De quoi veulent-ils entendre parler ? Veulent-ils apprendre, veulent-ils se disputer ou se plaindre, ou viennent-ils parce qu'ils y sont obligés ? Souvent, il peut s'agir d'une combinaison de toutes ces raisons. </a:t>
            </a:r>
            <a:endParaRPr lang="fr-FR" noProof="0" dirty="0"/>
          </a:p>
          <a:p>
            <a:pPr marL="829944" lvl="1" indent="-355690">
              <a:lnSpc>
                <a:spcPct val="115000"/>
              </a:lnSpc>
              <a:spcBef>
                <a:spcPts val="622"/>
              </a:spcBef>
              <a:buClr>
                <a:schemeClr val="dk1"/>
              </a:buClr>
              <a:buSzPts val="1200"/>
              <a:buFont typeface="Courier New"/>
              <a:buChar char="o"/>
            </a:pPr>
            <a:r>
              <a:rPr lang="fr-FR" b="1" dirty="0"/>
              <a:t>Valeurs et culture </a:t>
            </a:r>
            <a:r>
              <a:rPr lang="fr-FR" dirty="0"/>
              <a:t>- Considérez ce qui est important pour votre public. Quelles sont leurs valeurs culturelles ? Veillez à ce que votre présentation respecte la diversité des croyances et ne soit pas offensives.</a:t>
            </a:r>
            <a:endParaRPr lang="fr-FR" noProof="0" dirty="0"/>
          </a:p>
          <a:p>
            <a:pPr marL="829944" lvl="1" indent="-355690">
              <a:lnSpc>
                <a:spcPct val="115000"/>
              </a:lnSpc>
              <a:spcBef>
                <a:spcPts val="0"/>
              </a:spcBef>
              <a:buClr>
                <a:schemeClr val="dk1"/>
              </a:buClr>
              <a:buSzPts val="1200"/>
              <a:buFont typeface="Courier New"/>
              <a:buChar char="o"/>
            </a:pPr>
            <a:r>
              <a:rPr lang="fr-FR" b="1" dirty="0"/>
              <a:t>Besoins particuliers </a:t>
            </a:r>
            <a:r>
              <a:rPr lang="fr-FR" dirty="0"/>
              <a:t>- Enfin, veillez à ce que votre présentation et votre espace de présentation soient adaptés aux daltoniens, aux malentendants et aux personnes souffrant de handicaps physiques.</a:t>
            </a:r>
          </a:p>
          <a:p>
            <a:pPr marL="0" indent="0">
              <a:spcBef>
                <a:spcPts val="373"/>
              </a:spcBef>
              <a:buClr>
                <a:schemeClr val="dk1"/>
              </a:buClr>
              <a:buSzPts val="1200"/>
            </a:pPr>
            <a:endParaRPr lang="fr-FR" b="1" dirty="0"/>
          </a:p>
          <a:p>
            <a:pPr marL="177845" indent="-177845">
              <a:spcBef>
                <a:spcPts val="373"/>
              </a:spcBef>
              <a:buClr>
                <a:schemeClr val="dk1"/>
              </a:buClr>
              <a:buSzPts val="1200"/>
              <a:buFont typeface="Wingdings" panose="05000000000000000000" pitchFamily="2" charset="2"/>
              <a:buChar char="§"/>
            </a:pPr>
            <a:r>
              <a:rPr lang="fr-FR" b="1" u="sng" dirty="0"/>
              <a:t>Demandez</a:t>
            </a:r>
            <a:r>
              <a:rPr lang="fr-FR" b="1" dirty="0"/>
              <a:t> : </a:t>
            </a:r>
            <a:r>
              <a:rPr lang="fr-FR" dirty="0"/>
              <a:t>Avant de poursuivre, y a-t-il d'autres considérations qui vous semblent importantes ?</a:t>
            </a:r>
            <a:endParaRPr lang="fr-FR" noProof="0" dirty="0"/>
          </a:p>
          <a:p>
            <a:pPr marL="256887" indent="-177845">
              <a:spcBef>
                <a:spcPts val="373"/>
              </a:spcBef>
              <a:buClr>
                <a:schemeClr val="dk1"/>
              </a:buClr>
              <a:buSzPts val="1200"/>
              <a:buFont typeface="Wingdings" panose="05000000000000000000" pitchFamily="2" charset="2"/>
              <a:buChar char="§"/>
            </a:pPr>
            <a:endParaRPr lang="fr-FR" b="1" u="sng" dirty="0"/>
          </a:p>
          <a:p>
            <a:pPr marL="177845" indent="-177845">
              <a:spcBef>
                <a:spcPts val="373"/>
              </a:spcBef>
              <a:buClr>
                <a:schemeClr val="dk1"/>
              </a:buClr>
              <a:buSzPts val="1200"/>
              <a:buFont typeface="Wingdings" panose="05000000000000000000" pitchFamily="2" charset="2"/>
              <a:buChar char="§"/>
            </a:pPr>
            <a:r>
              <a:rPr lang="fr-FR" b="1" u="sng" noProof="0" dirty="0"/>
              <a:t>Remerciez</a:t>
            </a:r>
            <a:r>
              <a:rPr lang="fr-FR" b="1" dirty="0"/>
              <a:t> </a:t>
            </a:r>
            <a:r>
              <a:rPr lang="fr-FR" b="0" u="none" noProof="0" dirty="0"/>
              <a:t>les participants pour leurs réponses. </a:t>
            </a:r>
            <a:endParaRPr dirty="0"/>
          </a:p>
        </p:txBody>
      </p:sp>
      <p:sp>
        <p:nvSpPr>
          <p:cNvPr id="453" name="Google Shape;453;p1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1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60" name="Google Shape;460;p1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Ensuite, définissez l'objectif de la présentation. Posez la question suivante : </a:t>
            </a:r>
            <a:r>
              <a:rPr lang="fr-FR" b="1" dirty="0"/>
              <a:t>Quel est l'objectif de votre présentation ? </a:t>
            </a:r>
            <a:r>
              <a:rPr lang="fr-FR" dirty="0"/>
              <a:t>Une présentation peut informer, persuader, motiver ou enseigner.  Pour les présentations que vous ferez au cours du prochain atelier (atelier 3), l'objectif est d'</a:t>
            </a:r>
            <a:r>
              <a:rPr lang="fr-FR" b="1" dirty="0"/>
              <a:t>informer </a:t>
            </a:r>
            <a:r>
              <a:rPr lang="fr-FR" dirty="0"/>
              <a:t>le public sur vos projets. </a:t>
            </a:r>
            <a:endParaRPr lang="fr-FR" noProof="0" dirty="0"/>
          </a:p>
          <a:p>
            <a:pPr marL="177845" indent="-98803">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Noto Sans Symbols"/>
              <a:buChar char="❖"/>
            </a:pPr>
            <a:r>
              <a:rPr lang="fr-FR" b="1" i="1" u="sng" dirty="0"/>
              <a:t>(Option) demander</a:t>
            </a:r>
            <a:r>
              <a:rPr lang="fr-FR" b="1" i="1" dirty="0"/>
              <a:t> si le temps le permet :</a:t>
            </a:r>
            <a:endParaRPr lang="fr-FR" noProof="0" dirty="0"/>
          </a:p>
          <a:p>
            <a:pPr marL="652099" lvl="1" indent="-177845">
              <a:spcBef>
                <a:spcPts val="1245"/>
              </a:spcBef>
              <a:buClr>
                <a:schemeClr val="dk1"/>
              </a:buClr>
              <a:buSzPts val="1200"/>
              <a:buFont typeface="Courier New"/>
              <a:buChar char="o"/>
            </a:pPr>
            <a:r>
              <a:rPr lang="fr-FR" b="1" i="1" dirty="0"/>
              <a:t>Quelqu'un peut-il citer un exemple de présentation visant à persuader ?</a:t>
            </a:r>
          </a:p>
          <a:p>
            <a:pPr marL="652099" lvl="1" indent="-177845">
              <a:spcBef>
                <a:spcPts val="0"/>
              </a:spcBef>
              <a:buClr>
                <a:schemeClr val="dk1"/>
              </a:buClr>
              <a:buSzPts val="1200"/>
              <a:buFont typeface="Courier New"/>
              <a:buChar char="o"/>
            </a:pPr>
            <a:r>
              <a:rPr lang="fr-FR" b="1" i="1" dirty="0"/>
              <a:t>Quelqu'un peut-il citer un exemple de présentation destinée à motiver ?</a:t>
            </a:r>
            <a:endParaRPr lang="fr-FR" noProof="0" dirty="0"/>
          </a:p>
          <a:p>
            <a:pPr marL="652099" lvl="1" indent="-177845">
              <a:spcBef>
                <a:spcPts val="0"/>
              </a:spcBef>
              <a:buClr>
                <a:schemeClr val="dk1"/>
              </a:buClr>
              <a:buSzPts val="1200"/>
              <a:buFont typeface="Courier New"/>
              <a:buChar char="o"/>
            </a:pPr>
            <a:r>
              <a:rPr lang="fr-FR" b="1" i="1" dirty="0"/>
              <a:t>Quelqu'un peut-il nous donner un exemple de présentation pour enseigner ?</a:t>
            </a:r>
            <a:endParaRPr lang="fr-FR" noProof="0" dirty="0"/>
          </a:p>
          <a:p>
            <a:pPr marL="0" indent="0">
              <a:spcBef>
                <a:spcPts val="373"/>
              </a:spcBef>
            </a:pPr>
            <a:endParaRPr dirty="0"/>
          </a:p>
        </p:txBody>
      </p:sp>
      <p:sp>
        <p:nvSpPr>
          <p:cNvPr id="461" name="Google Shape;461;p1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p1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67" name="Google Shape;467;p1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une présentation peut être faite de différentes manières, par exemple :</a:t>
            </a:r>
            <a:endParaRPr lang="fr-FR" noProof="0" dirty="0"/>
          </a:p>
          <a:p>
            <a:pPr marL="829944" lvl="1" indent="-355690">
              <a:lnSpc>
                <a:spcPct val="115000"/>
              </a:lnSpc>
              <a:spcBef>
                <a:spcPts val="0"/>
              </a:spcBef>
              <a:buClr>
                <a:schemeClr val="dk1"/>
              </a:buClr>
              <a:buSzPts val="1200"/>
              <a:buFont typeface="Courier New"/>
              <a:buChar char="o"/>
            </a:pPr>
            <a:r>
              <a:rPr lang="fr-FR" dirty="0"/>
              <a:t>Présentations formelles Présentation PowerPoint.</a:t>
            </a:r>
            <a:endParaRPr lang="fr-FR" noProof="0" dirty="0"/>
          </a:p>
          <a:p>
            <a:pPr marL="829944" lvl="1" indent="-355690">
              <a:lnSpc>
                <a:spcPct val="115000"/>
              </a:lnSpc>
              <a:spcBef>
                <a:spcPts val="0"/>
              </a:spcBef>
              <a:buClr>
                <a:schemeClr val="dk1"/>
              </a:buClr>
              <a:buSzPts val="1200"/>
              <a:buFont typeface="Courier New"/>
              <a:buChar char="o"/>
            </a:pPr>
            <a:r>
              <a:rPr lang="fr-FR" dirty="0"/>
              <a:t>Réunions formelles</a:t>
            </a:r>
            <a:endParaRPr lang="fr-FR" noProof="0" dirty="0"/>
          </a:p>
          <a:p>
            <a:pPr marL="829944" lvl="1" indent="-355690">
              <a:lnSpc>
                <a:spcPct val="115000"/>
              </a:lnSpc>
              <a:spcBef>
                <a:spcPts val="0"/>
              </a:spcBef>
              <a:buClr>
                <a:schemeClr val="dk1"/>
              </a:buClr>
              <a:buSzPts val="1200"/>
              <a:buFont typeface="Courier New"/>
              <a:buChar char="o"/>
            </a:pPr>
            <a:r>
              <a:rPr lang="fr-FR" dirty="0"/>
              <a:t>Réunions informelles</a:t>
            </a:r>
            <a:endParaRPr lang="fr-FR" noProof="0" dirty="0"/>
          </a:p>
          <a:p>
            <a:pPr marL="829944" lvl="1" indent="-355690">
              <a:lnSpc>
                <a:spcPct val="115000"/>
              </a:lnSpc>
              <a:spcBef>
                <a:spcPts val="0"/>
              </a:spcBef>
              <a:buClr>
                <a:schemeClr val="dk1"/>
              </a:buClr>
              <a:buSzPts val="1200"/>
              <a:buFont typeface="Courier New"/>
              <a:buChar char="o"/>
            </a:pPr>
            <a:r>
              <a:rPr lang="fr-FR" dirty="0"/>
              <a:t>Briefings</a:t>
            </a:r>
            <a:endParaRPr lang="fr-FR" noProof="0" dirty="0"/>
          </a:p>
          <a:p>
            <a:pPr marL="829944" lvl="1" indent="-355690">
              <a:lnSpc>
                <a:spcPct val="115000"/>
              </a:lnSpc>
              <a:spcBef>
                <a:spcPts val="0"/>
              </a:spcBef>
              <a:buClr>
                <a:schemeClr val="dk1"/>
              </a:buClr>
              <a:buSzPts val="1200"/>
              <a:buFont typeface="Courier New"/>
              <a:buChar char="o"/>
            </a:pPr>
            <a:r>
              <a:rPr lang="fr-FR" dirty="0"/>
              <a:t>Présentations de posters</a:t>
            </a:r>
            <a:endParaRPr lang="fr-FR" noProof="0" dirty="0"/>
          </a:p>
          <a:p>
            <a:pPr marL="829944" lvl="1" indent="-355690">
              <a:lnSpc>
                <a:spcPct val="115000"/>
              </a:lnSpc>
              <a:spcBef>
                <a:spcPts val="0"/>
              </a:spcBef>
              <a:buClr>
                <a:schemeClr val="dk1"/>
              </a:buClr>
              <a:buSzPts val="1200"/>
              <a:buFont typeface="Courier New"/>
              <a:buChar char="o"/>
            </a:pPr>
            <a:r>
              <a:rPr lang="fr-FR" dirty="0"/>
              <a:t>Être interviewé, etc.</a:t>
            </a:r>
            <a:endParaRPr lang="fr-FR" noProof="0" dirty="0"/>
          </a:p>
          <a:p>
            <a:pPr marL="0" indent="0">
              <a:lnSpc>
                <a:spcPct val="115000"/>
              </a:lnSpc>
              <a:spcBef>
                <a:spcPts val="0"/>
              </a:spcBef>
            </a:pPr>
            <a:r>
              <a:rPr lang="fr-FR" dirty="0"/>
              <a:t> </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Le choix de la méthode appropriée dépend du public et de l’objectif.  En outre, l'aspect pratique peut dicter ce qui est possible. Par exemple, s'il n'y a pas d'électricité, l'utilisation d'un ordinateur et d'un projecteur n'est pas possible. Mais si vous présentez un exposé lors d'une conférence scientifique internationale et que l'on attend de vous une présentation PowerPoint, vous n'avez probablement pas de marge de négociation.</a:t>
            </a:r>
            <a:endParaRPr lang="fr-FR" noProof="0" dirty="0"/>
          </a:p>
          <a:p>
            <a:pPr marL="177845" indent="-98803">
              <a:lnSpc>
                <a:spcPct val="115000"/>
              </a:lnSpc>
              <a:spcBef>
                <a:spcPts val="0"/>
              </a:spcBef>
              <a:buClr>
                <a:schemeClr val="dk1"/>
              </a:buClr>
              <a:buSzPts val="1200"/>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Si vous avez le choix, tenez compte de la taille et de la composition du public. Des fonctionnaires locaux ou des collègues peuvent vous aider à déterminer les méthodes qui conviennent le mieux. Certains publics se sentiront plus à l'aise avec des diapositives ou des documents à distribuer, ou préféreront un simple tableau à feuilles mobiles ou un tableau noir. Les bonnes présentations peuvent aussi se faire assis sous un arbre !</a:t>
            </a:r>
            <a:endParaRPr lang="fr-FR" noProof="0" dirty="0"/>
          </a:p>
          <a:p>
            <a:pPr marL="0" indent="0">
              <a:lnSpc>
                <a:spcPct val="115000"/>
              </a:lnSpc>
              <a:spcBef>
                <a:spcPts val="0"/>
              </a:spcBef>
            </a:pPr>
            <a:r>
              <a:rPr lang="fr-FR" dirty="0"/>
              <a:t> </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Un autre élément important à prendre en compte est le style personnel, les capacités techniques et les ressources de chacun. Si une personne n'est pas à l'aise avec PowerPoint et n'a pas le temps de perfectionner ses compétences, il est peut-être préférable de choisir une autre méthode de présentation. La confiance du présentateur dans la méthode de présentation peut grandement influencer l'impact du message.</a:t>
            </a:r>
            <a:endParaRPr lang="fr-FR" noProof="0" dirty="0"/>
          </a:p>
          <a:p>
            <a:pPr marL="0" indent="0">
              <a:spcBef>
                <a:spcPts val="373"/>
              </a:spcBef>
            </a:pPr>
            <a:endParaRPr dirty="0"/>
          </a:p>
        </p:txBody>
      </p:sp>
      <p:sp>
        <p:nvSpPr>
          <p:cNvPr id="468" name="Google Shape;468;p1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p1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84" name="Google Shape;484;p1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La dernière étape de la planification consiste à établir la structure. Il s'agit d'élaborer un plan de votre présentation. Ce plan soutiendra votre contenu. Nous avons déjà discuté de la nécessité de définir le public et l'objectif de la présentation. Ce faisant, vous savez déjà si vous ferez une présentation technique ou non technique. Ces deux types de présentations utilisent des formats différents, comme nous le verrons plus loin.</a:t>
            </a:r>
            <a:endParaRPr lang="fr-FR" noProof="0" dirty="0"/>
          </a:p>
          <a:p>
            <a:pPr marL="0" indent="0">
              <a:lnSpc>
                <a:spcPct val="115000"/>
              </a:lnSpc>
              <a:spcBef>
                <a:spcPts val="0"/>
              </a:spcBef>
            </a:pPr>
            <a:br>
              <a:rPr lang="fr-FR" dirty="0"/>
            </a:br>
            <a:r>
              <a:rPr lang="fr-FR" sz="1900" dirty="0">
                <a:latin typeface="Times New Roman"/>
                <a:ea typeface="Times New Roman"/>
                <a:cs typeface="Times New Roman"/>
                <a:sym typeface="Times New Roman"/>
              </a:rPr>
              <a:t> </a:t>
            </a:r>
            <a:endParaRPr sz="1900" dirty="0">
              <a:latin typeface="Times New Roman"/>
              <a:ea typeface="Times New Roman"/>
              <a:cs typeface="Times New Roman"/>
              <a:sym typeface="Times New Roman"/>
            </a:endParaRPr>
          </a:p>
          <a:p>
            <a:pPr marL="0" indent="0">
              <a:spcBef>
                <a:spcPts val="373"/>
              </a:spcBef>
            </a:pPr>
            <a:endParaRPr dirty="0"/>
          </a:p>
        </p:txBody>
      </p:sp>
      <p:sp>
        <p:nvSpPr>
          <p:cNvPr id="485" name="Google Shape;485;p1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p1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92" name="Google Shape;492;p1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Qui a déjà entendu parler du terme « SOCO » ? Que signifie ce terme ? Qu'est-ce que c'est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b="0" u="none" noProof="0" dirty="0"/>
              <a:t>les participants pour leurs réponses. </a:t>
            </a:r>
            <a:r>
              <a:rPr lang="fr-FR" b="1" dirty="0"/>
              <a:t>&lt;CLIQUER&gt; Réponse : </a:t>
            </a:r>
            <a:r>
              <a:rPr lang="fr-FR" b="1" i="1" dirty="0"/>
              <a:t>« </a:t>
            </a:r>
            <a:r>
              <a:rPr lang="fr-FR" i="1" dirty="0"/>
              <a:t>SOCO » est l'abréviation de « Single Overriding Communication Objective » (objectif de communication primordial). Il s'agit donc d'un résumé concis et facile à comprendre dont vous voulez que votre public se souvienne.</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Le SOCO doit résumer votre présentation en une seule phrase sans mots compliqués ou inutiles. Vous devez vous assurer de transmettre votre message le plus important de manière claire. Si des personnes répètent à d'autres ce qu'elles ont appris lors de votre présentation, vous devez vous assurer que VOUS contrôlez ce qu'elles répètent.</a:t>
            </a:r>
            <a:endParaRPr lang="fr-FR" noProof="0" dirty="0"/>
          </a:p>
          <a:p>
            <a:pPr marL="177845" indent="-177845">
              <a:lnSpc>
                <a:spcPct val="115000"/>
              </a:lnSpc>
              <a:spcBef>
                <a:spcPts val="622"/>
              </a:spcBef>
              <a:buFont typeface="Wingdings" panose="05000000000000000000" pitchFamily="2" charset="2"/>
              <a:buChar char="§"/>
            </a:pPr>
            <a:endParaRPr lang="fr-FR" b="1" i="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dirty="0"/>
              <a:t> aux participants de rédiger un SOCO à partir de leur analyse </a:t>
            </a:r>
            <a:r>
              <a:rPr lang="fr-FR" noProof="0" dirty="0"/>
              <a:t>FFOM</a:t>
            </a:r>
            <a:r>
              <a:rPr lang="fr-FR" dirty="0"/>
              <a:t> de l'</a:t>
            </a:r>
            <a:r>
              <a:rPr lang="fr-FR" noProof="0" dirty="0"/>
              <a:t>Activité de T</a:t>
            </a:r>
            <a:r>
              <a:rPr lang="fr-FR" dirty="0"/>
              <a:t>errain 1. Demandez à quelques participants de partager.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u="none" noProof="0" dirty="0"/>
              <a:t> </a:t>
            </a:r>
            <a:r>
              <a:rPr lang="fr-FR" b="0" u="none" noProof="0" dirty="0"/>
              <a:t>les participants pour leurs réponses. </a:t>
            </a:r>
            <a:r>
              <a:rPr lang="fr-FR" b="1" dirty="0"/>
              <a:t>&lt;CLIQUER&gt;</a:t>
            </a:r>
            <a:endParaRPr lang="fr-FR" noProof="0" dirty="0"/>
          </a:p>
          <a:p>
            <a:pPr marL="177845" indent="-98803">
              <a:lnSpc>
                <a:spcPct val="115000"/>
              </a:lnSpc>
              <a:spcBef>
                <a:spcPts val="622"/>
              </a:spcBef>
              <a:buClr>
                <a:schemeClr val="dk1"/>
              </a:buClr>
              <a:buSzPts val="1200"/>
            </a:pPr>
            <a:endParaRPr lang="fr-FR" i="1" dirty="0"/>
          </a:p>
          <a:p>
            <a:pPr marL="177845" indent="-177845">
              <a:lnSpc>
                <a:spcPct val="115000"/>
              </a:lnSpc>
              <a:spcBef>
                <a:spcPts val="622"/>
              </a:spcBef>
              <a:buClr>
                <a:schemeClr val="dk1"/>
              </a:buClr>
              <a:buSzPts val="1200"/>
              <a:buFont typeface="Noto Sans Symbols"/>
              <a:buChar char="❖"/>
            </a:pPr>
            <a:r>
              <a:rPr lang="fr-FR" b="1" i="1" dirty="0"/>
              <a:t>Ensuite, les exemples ci-dessous permettent d'approfondir la discussion sur le sujet.</a:t>
            </a:r>
            <a:endParaRPr lang="fr-FR" b="1" dirty="0"/>
          </a:p>
          <a:p>
            <a:pPr marL="0" indent="0">
              <a:lnSpc>
                <a:spcPct val="115000"/>
              </a:lnSpc>
              <a:spcBef>
                <a:spcPts val="622"/>
              </a:spcBef>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Nous avons ici trois exemples de SOCO, tous à des fins différentes</a:t>
            </a:r>
            <a:r>
              <a:rPr lang="fr-FR" b="1" dirty="0"/>
              <a:t>:&lt;CLIQUER&gt; </a:t>
            </a:r>
            <a:r>
              <a:rPr lang="fr-FR" dirty="0"/>
              <a:t>Le</a:t>
            </a:r>
            <a:r>
              <a:rPr lang="fr-FR" b="1" dirty="0"/>
              <a:t> </a:t>
            </a:r>
            <a:r>
              <a:rPr lang="fr-FR" i="1" dirty="0"/>
              <a:t>premier exemple : « Les cas de rougeole et de poliomyélite associées à la vaccination se multiplient en raison de la baisse des taux de vaccination, de sorte que davantage d'enfants sont exposés au risque. Nous devons faire mieux.</a:t>
            </a:r>
            <a:endParaRPr lang="fr-FR" noProof="0" dirty="0"/>
          </a:p>
          <a:p>
            <a:pPr marL="652099" lvl="1" indent="-177845">
              <a:lnSpc>
                <a:spcPct val="115000"/>
              </a:lnSpc>
              <a:spcBef>
                <a:spcPts val="622"/>
              </a:spcBef>
              <a:buClr>
                <a:schemeClr val="dk1"/>
              </a:buClr>
              <a:buSzPts val="1200"/>
              <a:buFont typeface="Courier New"/>
              <a:buChar char="o"/>
            </a:pPr>
            <a:r>
              <a:rPr lang="fr-FR" dirty="0"/>
              <a:t>Ce SOCO, selon lequel nous devons améliorer les taux de vaccination pour réduire l'incidence de la rougeole et de la poliomyélite associée à la vaccination, peut s'adresser à un public technique ou non technique. Pour un public technique, la présentation peut être motivante. Pour un public non technique, nous voulons nous assurer que même si les gens ne comprennent pas tout dans la présentation, ils se souviennent que ne pas vacciner les enfants a des conséquences - les enfants peuvent contracter la maladie. </a:t>
            </a:r>
            <a:r>
              <a:rPr lang="fr-FR" b="1" dirty="0"/>
              <a:t>&lt;CLIQUER&gt;</a:t>
            </a:r>
            <a:endParaRPr lang="fr-FR" dirty="0"/>
          </a:p>
          <a:p>
            <a:pPr marL="177845" indent="-98803">
              <a:lnSpc>
                <a:spcPct val="115000"/>
              </a:lnSpc>
              <a:spcBef>
                <a:spcPts val="622"/>
              </a:spcBef>
              <a:buClr>
                <a:schemeClr val="dk1"/>
              </a:buClr>
              <a:buSzPts val="1200"/>
            </a:pPr>
            <a:endParaRPr lang="fr-FR" b="1" u="sng"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i="1" dirty="0"/>
              <a:t>un deuxième exemple : « Bien que la tuberculose soit en augmentation, elle peut être traitée. Nous encourageons toutes les personnes présentant des symptômes à se faire examiner dès que possible. »</a:t>
            </a:r>
            <a:endParaRPr lang="fr-FR" noProof="0" dirty="0"/>
          </a:p>
          <a:p>
            <a:pPr marL="770662" lvl="1" indent="-296408">
              <a:lnSpc>
                <a:spcPct val="115000"/>
              </a:lnSpc>
              <a:spcBef>
                <a:spcPts val="622"/>
              </a:spcBef>
              <a:buClr>
                <a:schemeClr val="dk1"/>
              </a:buClr>
              <a:buSzPts val="1200"/>
              <a:buFont typeface="Courier New"/>
              <a:buChar char="o"/>
            </a:pPr>
            <a:r>
              <a:rPr lang="fr-FR" dirty="0"/>
              <a:t>Ce SOCO est destiné à une campagne d'éducation dans les villages pour lutter contre l'augmentation de la prévalence de la tuberculose au sein de la communauté. Dans ce cas, la chose la plus importante que nous voulons que les gens comprennent est que la tuberculose peut être traitée et qu'un diagnostic et un traitement précoces sont importants. </a:t>
            </a:r>
            <a:r>
              <a:rPr lang="fr-FR" b="1" dirty="0"/>
              <a:t>&lt;CLIQUER&gt;</a:t>
            </a:r>
            <a:endParaRPr lang="fr-FR" dirty="0"/>
          </a:p>
          <a:p>
            <a:pPr marL="770662" lvl="1" indent="-217366">
              <a:lnSpc>
                <a:spcPct val="115000"/>
              </a:lnSpc>
              <a:spcBef>
                <a:spcPts val="622"/>
              </a:spcBef>
              <a:buClr>
                <a:schemeClr val="dk1"/>
              </a:buClr>
              <a:buSzPts val="1200"/>
            </a:pPr>
            <a:endParaRPr lang="fr-FR" dirty="0"/>
          </a:p>
          <a:p>
            <a:pPr marL="177845" indent="-98803">
              <a:lnSpc>
                <a:spcPct val="115000"/>
              </a:lnSpc>
              <a:spcBef>
                <a:spcPts val="622"/>
              </a:spcBef>
              <a:buClr>
                <a:schemeClr val="dk1"/>
              </a:buClr>
              <a:buSzPts val="1200"/>
            </a:pPr>
            <a:endParaRPr lang="fr-FR" b="1" u="sng"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i="1" dirty="0"/>
              <a:t>Enfin, un troisième exemple : « Nous ne savons pas encore combien de personnes peuvent être infectées par le virus de la dengue, mais nous travaillons avec le laboratoire pour répondre à cette question.</a:t>
            </a:r>
            <a:endParaRPr lang="fr-FR" noProof="0" dirty="0"/>
          </a:p>
          <a:p>
            <a:pPr marL="770662" lvl="1" indent="-296408">
              <a:lnSpc>
                <a:spcPct val="115000"/>
              </a:lnSpc>
              <a:spcBef>
                <a:spcPts val="0"/>
              </a:spcBef>
              <a:buClr>
                <a:schemeClr val="dk1"/>
              </a:buClr>
              <a:buSzPts val="1200"/>
              <a:buFont typeface="Courier New"/>
              <a:buChar char="o"/>
            </a:pPr>
            <a:r>
              <a:rPr lang="fr-FR" dirty="0"/>
              <a:t>Le troisième SOCO est celui que nous pourrions utiliser lors d'une interview avec les médias pour informer le public d'une épidémie de dengue lorsque nous ne disposons pas encore de beaucoup d'informations. Dans ce cas, il se peut que nous n'ayons pas de réponses, mais nous voulons rassurer le public en lui montrant que nous sommes conscients du problème et que nous y travaillons.</a:t>
            </a:r>
            <a:endParaRPr lang="fr-FR" noProof="0" dirty="0"/>
          </a:p>
          <a:p>
            <a:pPr marL="0" indent="0">
              <a:lnSpc>
                <a:spcPct val="115000"/>
              </a:lnSpc>
              <a:spcBef>
                <a:spcPts val="0"/>
              </a:spcBef>
            </a:pPr>
            <a:r>
              <a:rPr lang="fr-FR" dirty="0"/>
              <a:t> </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Vous devez toujours préparer votre SOCO AVANT de préparer votre présentation.</a:t>
            </a:r>
            <a:endParaRPr lang="fr-FR" noProof="0" dirty="0"/>
          </a:p>
          <a:p>
            <a:pPr marL="0" indent="0">
              <a:spcBef>
                <a:spcPts val="373"/>
              </a:spcBef>
            </a:pPr>
            <a:endParaRPr dirty="0"/>
          </a:p>
        </p:txBody>
      </p:sp>
      <p:sp>
        <p:nvSpPr>
          <p:cNvPr id="493" name="Google Shape;493;p1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p1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99" name="Google Shape;499;p1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177845" indent="-177845">
              <a:spcBef>
                <a:spcPts val="1867"/>
              </a:spcBef>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À la fin de la phase de planification, pour être aussi bien préparé que possible, un présentateur doit être en mesure de remplir cette liste de contrôle qui, quoi, quand, comment, pourquoi et où.</a:t>
            </a:r>
            <a:endParaRPr lang="fr-FR" noProof="0" dirty="0"/>
          </a:p>
          <a:p>
            <a:pPr marL="177845" indent="-177845">
              <a:spcBef>
                <a:spcPts val="1245"/>
              </a:spcBef>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Animez</a:t>
            </a:r>
            <a:r>
              <a:rPr lang="fr-FR" b="1" dirty="0"/>
              <a:t> </a:t>
            </a:r>
            <a:r>
              <a:rPr lang="fr-FR" dirty="0"/>
              <a:t>une discussion en demandant aux participants de fournir des réponses pour chaque élément de la liste de contrôle. Ensuite, cliquez pour révéler chaque élément au fur et à mesure que les participants l'identifient. </a:t>
            </a:r>
            <a:endParaRPr lang="fr-FR" noProof="0" dirty="0"/>
          </a:p>
          <a:p>
            <a:pPr marL="177845" indent="-98803">
              <a:lnSpc>
                <a:spcPct val="115000"/>
              </a:lnSpc>
              <a:spcBef>
                <a:spcPts val="0"/>
              </a:spcBef>
              <a:buClr>
                <a:schemeClr val="dk1"/>
              </a:buClr>
              <a:buSzPts val="1200"/>
            </a:pPr>
            <a:endParaRPr lang="fr-FR" dirty="0"/>
          </a:p>
          <a:p>
            <a:pPr marL="177845" indent="-177845">
              <a:lnSpc>
                <a:spcPct val="115000"/>
              </a:lnSpc>
              <a:spcBef>
                <a:spcPts val="0"/>
              </a:spcBef>
              <a:buClr>
                <a:schemeClr val="dk1"/>
              </a:buClr>
              <a:buSzPts val="1200"/>
              <a:buFont typeface="Noto Sans Symbols"/>
              <a:buChar char="❖"/>
            </a:pPr>
            <a:r>
              <a:rPr lang="fr-FR" b="1" i="1" dirty="0"/>
              <a:t>Répondre aux questions si nécessaire. </a:t>
            </a:r>
            <a:endParaRPr lang="fr-FR" noProof="0" dirty="0"/>
          </a:p>
          <a:p>
            <a:pPr marL="0" indent="0">
              <a:lnSpc>
                <a:spcPct val="115000"/>
              </a:lnSpc>
              <a:spcBef>
                <a:spcPts val="0"/>
              </a:spcBef>
              <a:buClr>
                <a:schemeClr val="dk1"/>
              </a:buClr>
              <a:buSzPts val="1200"/>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dirty="0"/>
              <a:t>&lt;CLIQUER&gt; Qui :</a:t>
            </a:r>
            <a:r>
              <a:rPr lang="fr-FR" dirty="0"/>
              <a:t> Un public défini et ciblé.</a:t>
            </a:r>
          </a:p>
          <a:p>
            <a:pPr marL="177845" indent="-177845">
              <a:lnSpc>
                <a:spcPct val="115000"/>
              </a:lnSpc>
              <a:spcBef>
                <a:spcPts val="0"/>
              </a:spcBef>
              <a:buClr>
                <a:schemeClr val="dk1"/>
              </a:buClr>
              <a:buSzPts val="1200"/>
              <a:buFont typeface="Wingdings" panose="05000000000000000000" pitchFamily="2" charset="2"/>
              <a:buChar char="§"/>
            </a:pPr>
            <a:r>
              <a:rPr lang="fr-FR" b="1" dirty="0"/>
              <a:t>&lt;CLIQUER&gt; Quoi : </a:t>
            </a:r>
            <a:r>
              <a:rPr lang="fr-FR" dirty="0"/>
              <a:t>Un objectif de communication primordial (SOCO) ou un message clé pour les présentations non techniques ou les principaux résultats de votre étude pour un public scientifique.</a:t>
            </a:r>
          </a:p>
          <a:p>
            <a:pPr marL="177845" indent="-177845">
              <a:lnSpc>
                <a:spcPct val="115000"/>
              </a:lnSpc>
              <a:spcBef>
                <a:spcPts val="0"/>
              </a:spcBef>
              <a:buClr>
                <a:schemeClr val="dk1"/>
              </a:buClr>
              <a:buSzPts val="1200"/>
              <a:buFont typeface="Wingdings" panose="05000000000000000000" pitchFamily="2" charset="2"/>
              <a:buChar char="§"/>
            </a:pPr>
            <a:r>
              <a:rPr lang="fr-FR" b="1" dirty="0"/>
              <a:t>&lt;CLIQUER&gt; Quand : </a:t>
            </a:r>
            <a:r>
              <a:rPr lang="fr-FR" dirty="0"/>
              <a:t>Le cadre temporel peut être interprété de plusieurs façons.</a:t>
            </a:r>
            <a:endParaRPr lang="fr-FR" noProof="0" dirty="0"/>
          </a:p>
          <a:p>
            <a:pPr marL="770662" lvl="1" indent="-296408">
              <a:lnSpc>
                <a:spcPct val="115000"/>
              </a:lnSpc>
              <a:spcBef>
                <a:spcPts val="0"/>
              </a:spcBef>
              <a:buClr>
                <a:schemeClr val="dk1"/>
              </a:buClr>
              <a:buSzPts val="1200"/>
              <a:buFont typeface="Courier New"/>
              <a:buChar char="o"/>
            </a:pPr>
            <a:r>
              <a:rPr lang="fr-FR" dirty="0"/>
              <a:t>Tout d'abord, dans quel délai devez-vous être prêt ?</a:t>
            </a:r>
            <a:endParaRPr lang="fr-FR" noProof="0" dirty="0"/>
          </a:p>
          <a:p>
            <a:pPr marL="770662" lvl="1" indent="-296408">
              <a:lnSpc>
                <a:spcPct val="115000"/>
              </a:lnSpc>
              <a:spcBef>
                <a:spcPts val="0"/>
              </a:spcBef>
              <a:buClr>
                <a:schemeClr val="dk1"/>
              </a:buClr>
              <a:buSzPts val="1200"/>
              <a:buFont typeface="Courier New"/>
              <a:buChar char="o"/>
            </a:pPr>
            <a:r>
              <a:rPr lang="fr-FR" dirty="0"/>
              <a:t>Deuxièmement, si vous avez le choix, quel est le meilleur moment pour organiser la présentation ? (par exemple, lors de l'examen du budget, en dehors des élections ou des vacances, etc.)</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dirty="0"/>
              <a:t>&lt;CLIQUER&gt; Comment :</a:t>
            </a:r>
            <a:r>
              <a:rPr lang="fr-FR" dirty="0"/>
              <a:t> La méthode de </a:t>
            </a:r>
            <a:r>
              <a:rPr lang="fr-FR" dirty="0" err="1"/>
              <a:t>presentation</a:t>
            </a:r>
            <a:r>
              <a:rPr lang="fr-FR" dirty="0"/>
              <a:t> que vous utiliserez.</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dirty="0"/>
              <a:t>&lt;CLIQUER&gt; Pourquoi : </a:t>
            </a:r>
            <a:r>
              <a:rPr lang="fr-FR" dirty="0"/>
              <a:t>L'objectif de la communication ; la raison pour laquelle le message clé a été rédigé.</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dirty="0"/>
              <a:t>&lt;CLIQUER&gt; Où : </a:t>
            </a:r>
            <a:r>
              <a:rPr lang="fr-FR" dirty="0"/>
              <a:t>Le lieu afin de connaître les éventuelles limitations imposées par le lieu (pour les ressources audio/visuelles, etc.).</a:t>
            </a:r>
            <a:endParaRPr lang="fr-FR" noProof="0" dirty="0"/>
          </a:p>
          <a:p>
            <a:pPr marL="0" indent="0">
              <a:spcBef>
                <a:spcPts val="373"/>
              </a:spcBef>
            </a:pPr>
            <a:endParaRPr dirty="0"/>
          </a:p>
        </p:txBody>
      </p:sp>
      <p:sp>
        <p:nvSpPr>
          <p:cNvPr id="500" name="Google Shape;500;p1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p1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12" name="Google Shape;512;p1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Nous avons donc couvert l'étape du plan :</a:t>
            </a:r>
            <a:endParaRPr lang="fr-FR" noProof="0" dirty="0"/>
          </a:p>
          <a:p>
            <a:pPr marL="652099" lvl="1" indent="-177845">
              <a:lnSpc>
                <a:spcPct val="115000"/>
              </a:lnSpc>
              <a:spcBef>
                <a:spcPts val="0"/>
              </a:spcBef>
              <a:buClr>
                <a:schemeClr val="dk1"/>
              </a:buClr>
              <a:buSzPts val="1200"/>
              <a:buFont typeface="Courier New"/>
              <a:buChar char="o"/>
            </a:pPr>
            <a:r>
              <a:rPr lang="fr-FR" dirty="0"/>
              <a:t>Description du </a:t>
            </a:r>
            <a:r>
              <a:rPr lang="fr-FR" b="1" dirty="0"/>
              <a:t>public</a:t>
            </a:r>
            <a:endParaRPr lang="fr-FR" noProof="0" dirty="0"/>
          </a:p>
          <a:p>
            <a:pPr marL="652099" lvl="1" indent="-177845">
              <a:lnSpc>
                <a:spcPct val="115000"/>
              </a:lnSpc>
              <a:spcBef>
                <a:spcPts val="0"/>
              </a:spcBef>
              <a:buClr>
                <a:schemeClr val="dk1"/>
              </a:buClr>
              <a:buSzPts val="1200"/>
              <a:buFont typeface="Courier New"/>
              <a:buChar char="o"/>
            </a:pPr>
            <a:r>
              <a:rPr lang="fr-FR" dirty="0"/>
              <a:t>Définir </a:t>
            </a:r>
            <a:r>
              <a:rPr lang="fr-FR" b="1" dirty="0"/>
              <a:t>l'objectif</a:t>
            </a:r>
            <a:endParaRPr lang="fr-FR" noProof="0" dirty="0"/>
          </a:p>
          <a:p>
            <a:pPr marL="652099" lvl="1" indent="-177845">
              <a:lnSpc>
                <a:spcPct val="115000"/>
              </a:lnSpc>
              <a:spcBef>
                <a:spcPts val="0"/>
              </a:spcBef>
              <a:buClr>
                <a:schemeClr val="dk1"/>
              </a:buClr>
              <a:buSzPts val="1200"/>
              <a:buFont typeface="Courier New"/>
              <a:buChar char="o"/>
            </a:pPr>
            <a:r>
              <a:rPr lang="fr-FR" dirty="0"/>
              <a:t>Le choix de la </a:t>
            </a:r>
            <a:r>
              <a:rPr lang="fr-FR" b="1" dirty="0"/>
              <a:t>méthode </a:t>
            </a:r>
            <a:r>
              <a:rPr lang="fr-FR" dirty="0"/>
              <a:t>de présentation, et </a:t>
            </a:r>
            <a:endParaRPr lang="fr-FR" noProof="0" dirty="0"/>
          </a:p>
          <a:p>
            <a:pPr marL="652099" lvl="1" indent="-177845">
              <a:lnSpc>
                <a:spcPct val="115000"/>
              </a:lnSpc>
              <a:spcBef>
                <a:spcPts val="0"/>
              </a:spcBef>
              <a:buClr>
                <a:schemeClr val="dk1"/>
              </a:buClr>
              <a:buSzPts val="1200"/>
              <a:buFont typeface="Courier New"/>
              <a:buChar char="o"/>
            </a:pPr>
            <a:r>
              <a:rPr lang="fr-FR" dirty="0"/>
              <a:t>Établir la </a:t>
            </a:r>
            <a:r>
              <a:rPr lang="fr-FR" b="1" dirty="0"/>
              <a:t>structure </a:t>
            </a:r>
            <a:r>
              <a:rPr lang="fr-FR" dirty="0"/>
              <a:t>de la présentation, y compris le très important SOCO</a:t>
            </a:r>
            <a:endParaRPr lang="fr-FR" noProof="0" dirty="0"/>
          </a:p>
          <a:p>
            <a:pPr marL="652099" lvl="1" indent="-98803">
              <a:lnSpc>
                <a:spcPct val="115000"/>
              </a:lnSpc>
              <a:spcBef>
                <a:spcPts val="0"/>
              </a:spcBef>
              <a:buClr>
                <a:schemeClr val="dk1"/>
              </a:buClr>
              <a:buSzPts val="1200"/>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Passons maintenant à l'étape de la préparation. Dans le cadre de l'étape de préparation, nous aborderons les points suivants :</a:t>
            </a:r>
            <a:endParaRPr lang="fr-FR" noProof="0" dirty="0"/>
          </a:p>
          <a:p>
            <a:pPr marL="652099" lvl="1" indent="-177845">
              <a:lnSpc>
                <a:spcPct val="115000"/>
              </a:lnSpc>
              <a:spcBef>
                <a:spcPts val="0"/>
              </a:spcBef>
              <a:buClr>
                <a:schemeClr val="dk1"/>
              </a:buClr>
              <a:buSzPts val="1200"/>
              <a:buFont typeface="Courier New"/>
              <a:buChar char="o"/>
            </a:pPr>
            <a:r>
              <a:rPr lang="fr-FR" b="1" dirty="0"/>
              <a:t>Suivre la structure </a:t>
            </a:r>
            <a:r>
              <a:rPr lang="fr-FR" dirty="0"/>
              <a:t>convenue lors de la préparation de la présentation</a:t>
            </a:r>
            <a:endParaRPr lang="fr-FR" noProof="0" dirty="0"/>
          </a:p>
          <a:p>
            <a:pPr marL="652099" lvl="1" indent="-177845">
              <a:lnSpc>
                <a:spcPct val="115000"/>
              </a:lnSpc>
              <a:spcBef>
                <a:spcPts val="0"/>
              </a:spcBef>
              <a:buClr>
                <a:schemeClr val="dk1"/>
              </a:buClr>
              <a:buSzPts val="1200"/>
              <a:buFont typeface="Courier New"/>
              <a:buChar char="o"/>
            </a:pPr>
            <a:r>
              <a:rPr lang="fr-FR" b="1" dirty="0"/>
              <a:t>Élaborer le contenu</a:t>
            </a:r>
            <a:r>
              <a:rPr lang="fr-FR" dirty="0"/>
              <a:t>/le texte</a:t>
            </a:r>
            <a:endParaRPr lang="fr-FR" noProof="0" dirty="0"/>
          </a:p>
          <a:p>
            <a:pPr marL="652099" lvl="1" indent="-177845">
              <a:lnSpc>
                <a:spcPct val="115000"/>
              </a:lnSpc>
              <a:spcBef>
                <a:spcPts val="0"/>
              </a:spcBef>
              <a:buClr>
                <a:schemeClr val="dk1"/>
              </a:buClr>
              <a:buSzPts val="1200"/>
              <a:buFont typeface="Courier New"/>
              <a:buChar char="o"/>
            </a:pPr>
            <a:r>
              <a:rPr lang="fr-FR" b="1" dirty="0"/>
              <a:t>Sélectionner des supports visuels </a:t>
            </a:r>
            <a:r>
              <a:rPr lang="fr-FR" dirty="0"/>
              <a:t>tels que des diapositives ou des documents à distribuer</a:t>
            </a:r>
            <a:endParaRPr lang="fr-FR" noProof="0" dirty="0"/>
          </a:p>
          <a:p>
            <a:pPr marL="652099" lvl="1" indent="-177845">
              <a:lnSpc>
                <a:spcPct val="115000"/>
              </a:lnSpc>
              <a:spcBef>
                <a:spcPts val="0"/>
              </a:spcBef>
              <a:buClr>
                <a:schemeClr val="dk1"/>
              </a:buClr>
              <a:buSzPts val="1200"/>
              <a:buFont typeface="Courier New"/>
              <a:buChar char="o"/>
            </a:pPr>
            <a:r>
              <a:rPr lang="fr-FR" b="1" dirty="0"/>
              <a:t>Obtenir un feedback </a:t>
            </a:r>
            <a:r>
              <a:rPr lang="fr-FR" dirty="0"/>
              <a:t>sur notre projet</a:t>
            </a:r>
            <a:endParaRPr lang="fr-FR" noProof="0" dirty="0"/>
          </a:p>
          <a:p>
            <a:pPr marL="652099" lvl="1" indent="-177845">
              <a:lnSpc>
                <a:spcPct val="115000"/>
              </a:lnSpc>
              <a:spcBef>
                <a:spcPts val="0"/>
              </a:spcBef>
              <a:buClr>
                <a:schemeClr val="dk1"/>
              </a:buClr>
              <a:buSzPts val="1200"/>
              <a:buFont typeface="Courier New"/>
              <a:buChar char="o"/>
            </a:pPr>
            <a:r>
              <a:rPr lang="fr-FR" b="1" dirty="0"/>
              <a:t>Réviser</a:t>
            </a:r>
            <a:r>
              <a:rPr lang="fr-FR" dirty="0"/>
              <a:t>, puis </a:t>
            </a:r>
            <a:r>
              <a:rPr lang="fr-FR" b="1" dirty="0"/>
              <a:t>pratiquer</a:t>
            </a:r>
            <a:endParaRPr lang="fr-FR" noProof="0" dirty="0"/>
          </a:p>
          <a:p>
            <a:pPr marL="0" indent="0">
              <a:spcBef>
                <a:spcPts val="373"/>
              </a:spcBef>
            </a:pPr>
            <a:endParaRPr dirty="0"/>
          </a:p>
        </p:txBody>
      </p:sp>
      <p:sp>
        <p:nvSpPr>
          <p:cNvPr id="513" name="Google Shape;513;p1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p1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5" name="Google Shape;525;p1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Discutons d'abord de la structure d'une présentation technique. Il s'agit généralement d'une présentation des résultats d'une étude lors d'une réunion ou d'une conférence.  La structure traditionnelle d'une présentation orale scientifique suit l'acronyme « IMRED ». Elle reflète l'organisation d'un manuscrit.</a:t>
            </a:r>
            <a:endParaRPr lang="fr-FR" noProof="0" dirty="0"/>
          </a:p>
          <a:p>
            <a:pPr marL="177845" indent="-98803">
              <a:lnSpc>
                <a:spcPct val="115000"/>
              </a:lnSpc>
              <a:spcBef>
                <a:spcPts val="0"/>
              </a:spcBef>
              <a:buClr>
                <a:schemeClr val="dk1"/>
              </a:buClr>
              <a:buSzPts val="1200"/>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dirty="0"/>
              <a:t> </a:t>
            </a:r>
            <a:r>
              <a:rPr lang="fr-FR" b="0" u="none" noProof="0" dirty="0"/>
              <a:t>les participants pour leurs réponses. </a:t>
            </a:r>
            <a:r>
              <a:rPr lang="fr-FR" b="1" dirty="0"/>
              <a:t>&lt;CLIQUER&gt; Réponse : </a:t>
            </a:r>
            <a:r>
              <a:rPr lang="fr-FR" i="1" dirty="0"/>
              <a:t>IMRED signifie :</a:t>
            </a:r>
            <a:endParaRPr lang="fr-FR" noProof="0" dirty="0"/>
          </a:p>
          <a:p>
            <a:pPr marL="652099" lvl="1" indent="-177845">
              <a:lnSpc>
                <a:spcPct val="115000"/>
              </a:lnSpc>
              <a:spcBef>
                <a:spcPts val="0"/>
              </a:spcBef>
              <a:buClr>
                <a:schemeClr val="dk1"/>
              </a:buClr>
              <a:buSzPts val="1200"/>
              <a:buFont typeface="Courier New"/>
              <a:buChar char="o"/>
            </a:pPr>
            <a:r>
              <a:rPr lang="fr-FR" b="1" i="1" dirty="0"/>
              <a:t>I </a:t>
            </a:r>
            <a:r>
              <a:rPr lang="fr-FR" i="1" dirty="0"/>
              <a:t>est l'abréviation d'Introduction, également connue sous le nom de Contexte. L'introduction informe le public des problèmes étudiés et de ce que vous et d'autres avez fait pour les résoudre.</a:t>
            </a:r>
            <a:endParaRPr lang="fr-FR" noProof="0" dirty="0"/>
          </a:p>
          <a:p>
            <a:pPr marL="652099" lvl="1" indent="-177845">
              <a:lnSpc>
                <a:spcPct val="115000"/>
              </a:lnSpc>
              <a:spcBef>
                <a:spcPts val="0"/>
              </a:spcBef>
              <a:buClr>
                <a:schemeClr val="dk1"/>
              </a:buClr>
              <a:buSzPts val="1200"/>
              <a:buFont typeface="Courier New"/>
              <a:buChar char="o"/>
            </a:pPr>
            <a:r>
              <a:rPr lang="fr-FR" b="1" i="1" dirty="0"/>
              <a:t>M </a:t>
            </a:r>
            <a:r>
              <a:rPr lang="fr-FR" i="1" dirty="0"/>
              <a:t>est l'abréviation de Méthodes et matériaux. Seules les informations relatives à la manière dont vous avez mené l'étude doivent figurer dans cette section.</a:t>
            </a:r>
            <a:endParaRPr lang="fr-FR" noProof="0" dirty="0"/>
          </a:p>
          <a:p>
            <a:pPr marL="652099" lvl="1" indent="-177845">
              <a:lnSpc>
                <a:spcPct val="115000"/>
              </a:lnSpc>
              <a:spcBef>
                <a:spcPts val="0"/>
              </a:spcBef>
              <a:buClr>
                <a:schemeClr val="dk1"/>
              </a:buClr>
              <a:buSzPts val="1200"/>
              <a:buFont typeface="Courier New"/>
              <a:buChar char="o"/>
            </a:pPr>
            <a:r>
              <a:rPr lang="fr-FR" b="1" i="1" dirty="0"/>
              <a:t>R </a:t>
            </a:r>
            <a:r>
              <a:rPr lang="fr-FR" i="1" dirty="0"/>
              <a:t>est l'abréviation de Résultats. Il s'agit de la section dans laquelle vous révélez vos résultats.</a:t>
            </a:r>
            <a:endParaRPr lang="fr-FR" noProof="0" dirty="0"/>
          </a:p>
          <a:p>
            <a:pPr marL="652099" lvl="1" indent="-177845">
              <a:lnSpc>
                <a:spcPct val="115000"/>
              </a:lnSpc>
              <a:spcBef>
                <a:spcPts val="0"/>
              </a:spcBef>
              <a:buClr>
                <a:schemeClr val="dk1"/>
              </a:buClr>
              <a:buSzPts val="1200"/>
              <a:buFont typeface="Courier New"/>
              <a:buChar char="o"/>
            </a:pPr>
            <a:r>
              <a:rPr lang="fr-FR" b="1" i="1" dirty="0"/>
              <a:t>E</a:t>
            </a:r>
            <a:r>
              <a:rPr lang="fr-FR" i="1" dirty="0"/>
              <a:t>t...</a:t>
            </a:r>
            <a:endParaRPr lang="fr-FR" noProof="0" dirty="0"/>
          </a:p>
          <a:p>
            <a:pPr marL="652099" lvl="1" indent="-177845">
              <a:lnSpc>
                <a:spcPct val="115000"/>
              </a:lnSpc>
              <a:spcBef>
                <a:spcPts val="0"/>
              </a:spcBef>
              <a:buClr>
                <a:schemeClr val="dk1"/>
              </a:buClr>
              <a:buSzPts val="1200"/>
              <a:buFont typeface="Courier New"/>
              <a:buChar char="o"/>
            </a:pPr>
            <a:r>
              <a:rPr lang="fr-FR" b="1" i="1" dirty="0"/>
              <a:t>D </a:t>
            </a:r>
            <a:r>
              <a:rPr lang="fr-FR" i="1" dirty="0"/>
              <a:t>comme Discussion. C'est dans la section Discussion que les interprétations et les recommandations sont partagées et que les plans d'action pour l'avenir sont révélés.</a:t>
            </a:r>
            <a:endParaRPr lang="fr-FR" noProof="0" dirty="0"/>
          </a:p>
          <a:p>
            <a:pPr marL="0" indent="0">
              <a:lnSpc>
                <a:spcPct val="115000"/>
              </a:lnSpc>
              <a:spcBef>
                <a:spcPts val="0"/>
              </a:spcBef>
            </a:pPr>
            <a:r>
              <a:rPr lang="fr-FR" i="1" dirty="0"/>
              <a:t> </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Récemment, une approche narrative a été acceptée dans certaines conférences scientifiques. Cette approche révèle l'information de manière chronologique, au fur et à mesure que l'enquêteur mène son investigation et recueille de nouveaux résultats. La plupart des gens trouvent cette structure plus intéressante. Mais même si cette approche est moins structurée, elle nécessite tout autant de temps et d'efforts pour la préparer (souvent même plus !).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u="sng"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Quelle que soit la structure, la présentation est généralement suivie d'une période de questions et réponses. La plupart des présentations techniques lors de conférences durent 10 minutes, avec 5 minutes supplémentaires pour les questions et réponses.</a:t>
            </a:r>
            <a:endParaRPr lang="fr-FR" noProof="0" dirty="0"/>
          </a:p>
          <a:p>
            <a:pPr marL="0" indent="0">
              <a:spcBef>
                <a:spcPts val="373"/>
              </a:spcBef>
            </a:pPr>
            <a:endParaRPr dirty="0"/>
          </a:p>
        </p:txBody>
      </p:sp>
      <p:sp>
        <p:nvSpPr>
          <p:cNvPr id="526" name="Google Shape;526;p1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p1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32" name="Google Shape;532;p1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Quelqu'un peut-il me donner un exemple d'utilisation de la structure pour une présentation non technique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dirty="0"/>
              <a:t> </a:t>
            </a:r>
            <a:r>
              <a:rPr lang="fr-FR" b="0" u="none" noProof="0" dirty="0"/>
              <a:t>les participants pour leurs réponses. </a:t>
            </a:r>
            <a:r>
              <a:rPr lang="fr-FR" b="1" dirty="0"/>
              <a:t>Réponses possibles : </a:t>
            </a:r>
            <a:r>
              <a:rPr lang="fr-FR" i="1" dirty="0"/>
              <a:t>Interview dans les médias, présentations à la communauté, gestionnaire de programme, politiciens, etc.</a:t>
            </a:r>
          </a:p>
          <a:p>
            <a:pPr marL="0" indent="0">
              <a:lnSpc>
                <a:spcPct val="115000"/>
              </a:lnSpc>
              <a:spcBef>
                <a:spcPts val="0"/>
              </a:spcBef>
            </a:pPr>
            <a:endParaRPr lang="fr-FR" i="1" dirty="0"/>
          </a:p>
          <a:p>
            <a:pPr marL="177845" indent="-177845">
              <a:lnSpc>
                <a:spcPct val="115000"/>
              </a:lnSpc>
              <a:spcBef>
                <a:spcPts val="0"/>
              </a:spcBef>
              <a:buClr>
                <a:schemeClr val="dk1"/>
              </a:buClr>
              <a:buSzPts val="1200"/>
              <a:buFont typeface="Wingdings" panose="05000000000000000000" pitchFamily="2" charset="2"/>
              <a:buChar char="§"/>
            </a:pPr>
            <a:r>
              <a:rPr lang="fr-FR" b="1" dirty="0"/>
              <a:t>&lt;CLIQUER&gt;</a:t>
            </a:r>
            <a:endParaRPr lang="fr-FR" noProof="0" dirty="0"/>
          </a:p>
          <a:p>
            <a:pPr marL="177845" indent="-98803">
              <a:lnSpc>
                <a:spcPct val="115000"/>
              </a:lnSpc>
              <a:spcBef>
                <a:spcPts val="622"/>
              </a:spcBef>
              <a:buClr>
                <a:schemeClr val="dk1"/>
              </a:buClr>
              <a:buSzPts val="1200"/>
            </a:pPr>
            <a:endParaRPr lang="fr-FR" b="1" u="sng"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Lors de l'élaboration d'une présentation non technique, tenez compte de la structure suivante.</a:t>
            </a:r>
          </a:p>
          <a:p>
            <a:pPr marL="652099" lvl="1" indent="-177845">
              <a:lnSpc>
                <a:spcPct val="115000"/>
              </a:lnSpc>
              <a:spcBef>
                <a:spcPts val="622"/>
              </a:spcBef>
              <a:buClr>
                <a:schemeClr val="dk1"/>
              </a:buClr>
              <a:buSzPts val="1200"/>
              <a:buFont typeface="Courier New"/>
              <a:buChar char="o"/>
            </a:pPr>
            <a:r>
              <a:rPr lang="fr-FR" dirty="0"/>
              <a:t>Tout d'abord, dites votre SOCO. </a:t>
            </a:r>
          </a:p>
          <a:p>
            <a:pPr marL="652099" lvl="1" indent="-177845">
              <a:lnSpc>
                <a:spcPct val="115000"/>
              </a:lnSpc>
              <a:spcBef>
                <a:spcPts val="0"/>
              </a:spcBef>
              <a:buClr>
                <a:schemeClr val="dk1"/>
              </a:buClr>
              <a:buSzPts val="1200"/>
              <a:buFont typeface="Courier New"/>
              <a:buChar char="o"/>
            </a:pPr>
            <a:r>
              <a:rPr lang="fr-FR" noProof="0" dirty="0"/>
              <a:t>Après</a:t>
            </a:r>
            <a:r>
              <a:rPr lang="fr-FR" dirty="0"/>
              <a:t>, présentez les points clés de votre présentation.</a:t>
            </a:r>
          </a:p>
          <a:p>
            <a:pPr marL="652099" lvl="1" indent="-177845">
              <a:lnSpc>
                <a:spcPct val="115000"/>
              </a:lnSpc>
              <a:spcBef>
                <a:spcPts val="0"/>
              </a:spcBef>
              <a:buClr>
                <a:schemeClr val="dk1"/>
              </a:buClr>
              <a:buSzPts val="1200"/>
              <a:buFont typeface="Courier New"/>
              <a:buChar char="o"/>
            </a:pPr>
            <a:r>
              <a:rPr lang="fr-FR" dirty="0"/>
              <a:t>Ensuite, développez chacun de ces éléments.</a:t>
            </a:r>
          </a:p>
          <a:p>
            <a:pPr marL="652099" lvl="1" indent="-177845">
              <a:lnSpc>
                <a:spcPct val="115000"/>
              </a:lnSpc>
              <a:spcBef>
                <a:spcPts val="0"/>
              </a:spcBef>
              <a:buClr>
                <a:schemeClr val="dk1"/>
              </a:buClr>
              <a:buSzPts val="1200"/>
              <a:buFont typeface="Courier New"/>
              <a:buChar char="o"/>
            </a:pPr>
            <a:r>
              <a:rPr lang="fr-FR" noProof="0" dirty="0"/>
              <a:t>Enfin, r</a:t>
            </a:r>
            <a:r>
              <a:rPr lang="fr-FR" dirty="0"/>
              <a:t>ésumez ces points et reformulez votre SOCO.</a:t>
            </a:r>
          </a:p>
          <a:p>
            <a:pPr marL="652099" lvl="1" indent="-177845">
              <a:lnSpc>
                <a:spcPct val="115000"/>
              </a:lnSpc>
              <a:spcBef>
                <a:spcPts val="0"/>
              </a:spcBef>
              <a:buClr>
                <a:schemeClr val="dk1"/>
              </a:buClr>
              <a:buSzPts val="1200"/>
              <a:buFont typeface="Courier New"/>
              <a:buChar char="o"/>
            </a:pPr>
            <a:r>
              <a:rPr lang="fr-FR" dirty="0"/>
              <a:t>Assurez-vous d'avoir expliqué pourquoi ces points sont importants du point de vue de votre public ou de la communauté où la présentation a lieu.</a:t>
            </a:r>
          </a:p>
          <a:p>
            <a:pPr marL="0" indent="0">
              <a:lnSpc>
                <a:spcPct val="115000"/>
              </a:lnSpc>
              <a:spcBef>
                <a:spcPts val="0"/>
              </a:spcBef>
            </a:pPr>
            <a:r>
              <a:rPr lang="fr-FR" dirty="0"/>
              <a:t> </a:t>
            </a:r>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Pourquoi cette structure ? Le public a tendance à se souvenir davantage de l'introduction et de la conclusion que des détails qui se trouvent entre les deux, c'est pourquoi ce type de présentation met l'accent sur le SOCO au début et à la fin. La répétition peut aider votre public à se souvenir des informations clés.</a:t>
            </a:r>
          </a:p>
          <a:p>
            <a:pPr marL="0" indent="0">
              <a:spcBef>
                <a:spcPts val="373"/>
              </a:spcBef>
            </a:pPr>
            <a:endParaRPr dirty="0"/>
          </a:p>
        </p:txBody>
      </p:sp>
      <p:sp>
        <p:nvSpPr>
          <p:cNvPr id="533" name="Google Shape;533;p1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1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39" name="Google Shape;539;p1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622"/>
              </a:spcBef>
            </a:pPr>
            <a:endParaRPr lang="fr-FR" b="1" u="sng"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La deuxième étape de l'élaboration d'une présentation consiste à préparer et à développer le contenu de votre présentation. Développer le contenu signifie compléter les détails autour de la structure que vous avez déjà élaborée lors de la phase de planification.</a:t>
            </a:r>
            <a:endParaRPr lang="fr-FR" noProof="0" dirty="0"/>
          </a:p>
          <a:p>
            <a:pPr marL="0" indent="0">
              <a:lnSpc>
                <a:spcPct val="115000"/>
              </a:lnSpc>
              <a:spcBef>
                <a:spcPts val="0"/>
              </a:spcBef>
            </a:pPr>
            <a:r>
              <a:rPr lang="fr-FR" dirty="0"/>
              <a:t> </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Les éléments importants à prendre en compte lors de l'élaboration du contenu d'une présentation :</a:t>
            </a:r>
            <a:endParaRPr lang="fr-FR" noProof="0" dirty="0"/>
          </a:p>
          <a:p>
            <a:pPr marL="652099" lvl="1" indent="-177845">
              <a:lnSpc>
                <a:spcPct val="115000"/>
              </a:lnSpc>
              <a:spcBef>
                <a:spcPts val="0"/>
              </a:spcBef>
              <a:buClr>
                <a:schemeClr val="dk1"/>
              </a:buClr>
              <a:buSzPts val="1200"/>
              <a:buFont typeface="Courier New"/>
              <a:buChar char="o"/>
            </a:pPr>
            <a:r>
              <a:rPr lang="fr-FR" b="1" dirty="0"/>
              <a:t>Temps : </a:t>
            </a:r>
            <a:r>
              <a:rPr lang="fr-FR" dirty="0"/>
              <a:t>Qu'il s'agisse d'une présentation lors d'une conférence ou devant un décideur, la présentation est limitée dans le temps. Si l'on surcharge la présentation avec trop de contenu, le présentateur et le public risquent de se sentir pressés d'en finir. En outre, il se peut que les lieux de conférence aient fixé un temps de parole pour les présentateurs. Il faut également tenir compte du fait que les décideurs sont des personnes très occupées et qu'ils ne disposent que de peu de temps. Dans tous les cas, renseignez-vous à l'avance sur les attentes des hôtes et du public.</a:t>
            </a:r>
            <a:endParaRPr lang="fr-FR" noProof="0" dirty="0"/>
          </a:p>
          <a:p>
            <a:pPr marL="652099" lvl="1" indent="-177845">
              <a:lnSpc>
                <a:spcPct val="115000"/>
              </a:lnSpc>
              <a:spcBef>
                <a:spcPts val="0"/>
              </a:spcBef>
              <a:buClr>
                <a:schemeClr val="dk1"/>
              </a:buClr>
              <a:buSzPts val="1200"/>
              <a:buFont typeface="Courier New"/>
              <a:buChar char="o"/>
            </a:pPr>
            <a:r>
              <a:rPr lang="fr-FR" b="1" dirty="0"/>
              <a:t>Structure : </a:t>
            </a:r>
            <a:r>
              <a:rPr lang="fr-FR" dirty="0"/>
              <a:t>Comme indiqué lors de la phase de planification, rassemblez le contenu en suivant la structure identifiée. N'oubliez pas le SOCO ! Déterminez si la présentation est technique ou non technique. La structure de chaque type de présentation sera examinée plus en détail dans la suite de cette leçon.</a:t>
            </a:r>
            <a:endParaRPr lang="fr-FR" noProof="0" dirty="0"/>
          </a:p>
          <a:p>
            <a:pPr marL="652099" lvl="1" indent="-177845">
              <a:lnSpc>
                <a:spcPct val="115000"/>
              </a:lnSpc>
              <a:spcBef>
                <a:spcPts val="0"/>
              </a:spcBef>
              <a:buClr>
                <a:schemeClr val="dk1"/>
              </a:buClr>
              <a:buSzPts val="1200"/>
              <a:buFont typeface="Courier New"/>
              <a:buChar char="o"/>
            </a:pPr>
            <a:r>
              <a:rPr lang="fr-FR" b="1" dirty="0"/>
              <a:t>Résultats/messages importants : </a:t>
            </a:r>
            <a:r>
              <a:rPr lang="fr-FR" dirty="0"/>
              <a:t>Lors de la sélection du contenu à présenter, concentrez-vous sur les messages et les résultats les plus importants. Comme nous l'avons vu précédemment, le temps est souvent limité, il convient donc d'identifier et de mettre en évidence les points clés.</a:t>
            </a:r>
            <a:endParaRPr lang="fr-FR" noProof="0" dirty="0"/>
          </a:p>
          <a:p>
            <a:pPr marL="0" indent="0">
              <a:lnSpc>
                <a:spcPct val="115000"/>
              </a:lnSpc>
              <a:spcBef>
                <a:spcPts val="622"/>
              </a:spcBef>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pour le FETP-</a:t>
            </a:r>
            <a:r>
              <a:rPr lang="fr-FR" noProof="0" dirty="0"/>
              <a:t>Première lign</a:t>
            </a:r>
            <a:r>
              <a:rPr lang="fr-FR" dirty="0"/>
              <a:t>e, rédigez un script pour l'ensemble de votre présentation. En vous exerçant à l'aide d'un script, vous pourrez vous chronométrer avec précision et vous deviendrez plus confiant. </a:t>
            </a:r>
            <a:endParaRPr lang="fr-FR" noProof="0" dirty="0"/>
          </a:p>
          <a:p>
            <a:pPr marL="177845"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Enfin, anticipez les questions qui pourraient être posées et élaborez des réponses à ces questions. Bien que vous ne puissiez pas deviner ce que chaque membre de l'auditoire pourrait demander, vous pouvez probablement prévoir certaines questions.  La prochaine série de diapositives abordera plus en détail la structure des présentations techniques.</a:t>
            </a:r>
            <a:endParaRPr lang="fr-FR" noProof="0" dirty="0"/>
          </a:p>
          <a:p>
            <a:pPr marL="0" indent="0">
              <a:spcBef>
                <a:spcPts val="373"/>
              </a:spcBef>
            </a:pPr>
            <a:endParaRPr dirty="0"/>
          </a:p>
        </p:txBody>
      </p:sp>
      <p:sp>
        <p:nvSpPr>
          <p:cNvPr id="540" name="Google Shape;540;p1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0" name="Google Shape;380;p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r>
              <a:rPr lang="fr-FR" dirty="0"/>
              <a:t>: </a:t>
            </a:r>
            <a:endParaRPr lang="fr-FR" noProof="0" dirty="0"/>
          </a:p>
          <a:p>
            <a:pPr marL="0" indent="0">
              <a:spcBef>
                <a:spcPts val="0"/>
              </a:spcBef>
              <a:buClr>
                <a:schemeClr val="dk1"/>
              </a:buClr>
              <a:buSzPts val="1200"/>
            </a:pPr>
            <a:endParaRPr lang="fr-FR" b="1" noProof="0" dirty="0">
              <a:latin typeface="Arial"/>
              <a:ea typeface="Arial"/>
              <a:cs typeface="Arial"/>
              <a:sym typeface="Arial"/>
            </a:endParaRPr>
          </a:p>
          <a:p>
            <a:pPr marL="177845" indent="-177845">
              <a:spcBef>
                <a:spcPts val="0"/>
              </a:spcBef>
              <a:buClr>
                <a:schemeClr val="dk1"/>
              </a:buClr>
              <a:buSzPts val="1200"/>
              <a:buFont typeface="Noto Sans Symbols"/>
              <a:buChar char="❖"/>
            </a:pPr>
            <a:r>
              <a:rPr lang="fr-FR" b="1" i="1" noProof="0" dirty="0">
                <a:latin typeface="Arial"/>
                <a:ea typeface="Arial"/>
                <a:cs typeface="Arial"/>
                <a:sym typeface="Arial"/>
              </a:rPr>
              <a:t>Ces icônes sont censées vous servir de signaux, chacune d'entre elles étant destinée à vous aider à naviguer dans le contenu et à savoir ce qui vous attend.</a:t>
            </a:r>
            <a:endParaRPr lang="fr-FR" noProof="0" dirty="0"/>
          </a:p>
          <a:p>
            <a:pPr marL="177845" indent="-98803">
              <a:spcBef>
                <a:spcPts val="0"/>
              </a:spcBef>
              <a:buClr>
                <a:schemeClr val="dk1"/>
              </a:buClr>
              <a:buSzPts val="1200"/>
            </a:pPr>
            <a:endParaRPr lang="fr-FR" b="1" u="sng" noProof="0" dirty="0">
              <a:latin typeface="Arial"/>
              <a:ea typeface="Arial"/>
              <a:cs typeface="Arial"/>
              <a:sym typeface="Arial"/>
            </a:endParaRPr>
          </a:p>
          <a:p>
            <a:pPr marL="177845" indent="-177845">
              <a:spcBef>
                <a:spcPts val="0"/>
              </a:spcBef>
              <a:buClr>
                <a:schemeClr val="dk1"/>
              </a:buClr>
              <a:buSzPts val="1200"/>
              <a:buFont typeface="Wingdings" panose="05000000000000000000" pitchFamily="2" charset="2"/>
              <a:buChar char="§"/>
            </a:pPr>
            <a:r>
              <a:rPr lang="fr-FR" b="1" u="sng" noProof="0" dirty="0">
                <a:latin typeface="Arial"/>
                <a:ea typeface="Arial"/>
                <a:cs typeface="Arial"/>
                <a:sym typeface="Arial"/>
              </a:rPr>
              <a:t>Dites</a:t>
            </a:r>
            <a:r>
              <a:rPr lang="fr-FR" b="1" u="none" noProof="0" dirty="0">
                <a:latin typeface="Arial"/>
                <a:ea typeface="Arial"/>
                <a:cs typeface="Arial"/>
                <a:sym typeface="Arial"/>
              </a:rPr>
              <a:t> : </a:t>
            </a:r>
            <a:r>
              <a:rPr lang="fr-FR" dirty="0"/>
              <a:t>Pour rappel, </a:t>
            </a:r>
            <a:r>
              <a:rPr lang="fr-FR" noProof="0" dirty="0">
                <a:latin typeface="Arial"/>
                <a:ea typeface="Arial"/>
                <a:cs typeface="Arial"/>
                <a:sym typeface="Arial"/>
              </a:rPr>
              <a:t>vous verrez des icônes utilisées tout au long des présentations de FETP-</a:t>
            </a:r>
            <a:r>
              <a:rPr lang="fr-FR" noProof="0" dirty="0"/>
              <a:t>Première lign</a:t>
            </a:r>
            <a:r>
              <a:rPr lang="fr-FR" noProof="0" dirty="0">
                <a:latin typeface="Arial"/>
                <a:ea typeface="Arial"/>
                <a:cs typeface="Arial"/>
                <a:sym typeface="Arial"/>
              </a:rPr>
              <a:t>e. </a:t>
            </a:r>
            <a:endParaRPr lang="fr-FR" noProof="0" dirty="0"/>
          </a:p>
          <a:p>
            <a:pPr marL="0" indent="0">
              <a:spcBef>
                <a:spcPts val="373"/>
              </a:spcBef>
            </a:pPr>
            <a:endParaRPr dirty="0"/>
          </a:p>
        </p:txBody>
      </p:sp>
      <p:sp>
        <p:nvSpPr>
          <p:cNvPr id="381" name="Google Shape;381;p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4"/>
        <p:cNvGrpSpPr/>
        <p:nvPr/>
      </p:nvGrpSpPr>
      <p:grpSpPr>
        <a:xfrm>
          <a:off x="0" y="0"/>
          <a:ext cx="0" cy="0"/>
          <a:chOff x="0" y="0"/>
          <a:chExt cx="0" cy="0"/>
        </a:xfrm>
      </p:grpSpPr>
      <p:sp>
        <p:nvSpPr>
          <p:cNvPr id="545" name="Google Shape;545;p2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46" name="Google Shape;546;p2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622"/>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Nous suivrons la structure traditionnelle de l'IMRAD. </a:t>
            </a:r>
            <a:r>
              <a:rPr lang="fr-FR" b="1" dirty="0"/>
              <a:t>&lt;CLIQUER&gt;</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Passons en revue chacune des sections d'une présentation technique - titre, introduction, méthodes, résultats, discussion et remerciements</a:t>
            </a:r>
            <a:r>
              <a:rPr lang="fr-FR" b="1" dirty="0"/>
              <a:t>. &lt;CLIQUER&gt; </a:t>
            </a:r>
            <a:r>
              <a:rPr lang="fr-FR" dirty="0"/>
              <a:t>à la diapositive suivante.</a:t>
            </a:r>
            <a:endParaRPr lang="fr-FR" noProof="0" dirty="0"/>
          </a:p>
          <a:p>
            <a:pPr marL="0" indent="0">
              <a:lnSpc>
                <a:spcPct val="115000"/>
              </a:lnSpc>
              <a:spcBef>
                <a:spcPts val="0"/>
              </a:spcBef>
              <a:buClr>
                <a:schemeClr val="dk1"/>
              </a:buClr>
              <a:buSzPts val="1200"/>
            </a:pPr>
            <a:endParaRPr dirty="0"/>
          </a:p>
          <a:p>
            <a:pPr marL="0" indent="0">
              <a:spcBef>
                <a:spcPts val="373"/>
              </a:spcBef>
            </a:pPr>
            <a:endParaRPr dirty="0"/>
          </a:p>
        </p:txBody>
      </p:sp>
      <p:sp>
        <p:nvSpPr>
          <p:cNvPr id="547" name="Google Shape;547;p2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p2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53" name="Google Shape;553;p2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622"/>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Nous commençons par la diapositive de titre. La diapositive de titre doit être simple. Elle doit comprendre :</a:t>
            </a:r>
            <a:endParaRPr lang="fr-FR" noProof="0" dirty="0"/>
          </a:p>
          <a:p>
            <a:pPr marL="652099" lvl="1" indent="-177845">
              <a:lnSpc>
                <a:spcPct val="115000"/>
              </a:lnSpc>
              <a:spcBef>
                <a:spcPts val="0"/>
              </a:spcBef>
              <a:buClr>
                <a:schemeClr val="dk1"/>
              </a:buClr>
              <a:buSzPts val="1200"/>
              <a:buFont typeface="Courier New"/>
              <a:buChar char="o"/>
            </a:pPr>
            <a:r>
              <a:rPr lang="fr-FR" dirty="0"/>
              <a:t>Le </a:t>
            </a:r>
            <a:r>
              <a:rPr lang="fr-FR" b="1" dirty="0"/>
              <a:t>sujet</a:t>
            </a:r>
            <a:r>
              <a:rPr lang="fr-FR" dirty="0"/>
              <a:t>, le </a:t>
            </a:r>
            <a:r>
              <a:rPr lang="fr-FR" b="1" dirty="0"/>
              <a:t>lieu </a:t>
            </a:r>
            <a:r>
              <a:rPr lang="fr-FR" dirty="0"/>
              <a:t>et l'</a:t>
            </a:r>
            <a:r>
              <a:rPr lang="fr-FR" b="1" dirty="0"/>
              <a:t>étude/la </a:t>
            </a:r>
            <a:r>
              <a:rPr lang="fr-FR" dirty="0"/>
              <a:t>période (« </a:t>
            </a:r>
            <a:r>
              <a:rPr lang="fr-FR" i="1" dirty="0"/>
              <a:t>quoi, où, quand »</a:t>
            </a:r>
            <a:r>
              <a:rPr lang="fr-FR" dirty="0"/>
              <a:t>)</a:t>
            </a:r>
            <a:endParaRPr lang="fr-FR" noProof="0" dirty="0"/>
          </a:p>
          <a:p>
            <a:pPr marL="652099" lvl="1" indent="-177845">
              <a:lnSpc>
                <a:spcPct val="115000"/>
              </a:lnSpc>
              <a:spcBef>
                <a:spcPts val="0"/>
              </a:spcBef>
              <a:buClr>
                <a:schemeClr val="dk1"/>
              </a:buClr>
              <a:buSzPts val="1200"/>
              <a:buFont typeface="Courier New"/>
              <a:buChar char="o"/>
            </a:pPr>
            <a:r>
              <a:rPr lang="fr-FR" dirty="0"/>
              <a:t>Votre </a:t>
            </a:r>
            <a:r>
              <a:rPr lang="fr-FR" b="1" dirty="0"/>
              <a:t>nom </a:t>
            </a:r>
            <a:r>
              <a:rPr lang="fr-FR" dirty="0"/>
              <a:t>et votre </a:t>
            </a:r>
            <a:r>
              <a:rPr lang="fr-FR" b="1" dirty="0"/>
              <a:t>affiliation</a:t>
            </a:r>
            <a:endParaRPr lang="fr-FR" noProof="0" dirty="0"/>
          </a:p>
          <a:p>
            <a:pPr marL="652099" lvl="1" indent="-177845">
              <a:lnSpc>
                <a:spcPct val="115000"/>
              </a:lnSpc>
              <a:spcBef>
                <a:spcPts val="0"/>
              </a:spcBef>
              <a:buClr>
                <a:schemeClr val="dk1"/>
              </a:buClr>
              <a:buSzPts val="1200"/>
              <a:buFont typeface="Courier New"/>
              <a:buChar char="o"/>
            </a:pPr>
            <a:r>
              <a:rPr lang="fr-FR" dirty="0"/>
              <a:t>Certains programmes proposent d'inclure des </a:t>
            </a:r>
            <a:r>
              <a:rPr lang="fr-FR" b="1" dirty="0"/>
              <a:t>coauteurs</a:t>
            </a:r>
            <a:r>
              <a:rPr lang="fr-FR" dirty="0"/>
              <a:t>, d'autres non</a:t>
            </a:r>
            <a:endParaRPr lang="fr-FR" noProof="0" dirty="0"/>
          </a:p>
          <a:p>
            <a:pPr marL="652099" lvl="1" indent="-177845">
              <a:lnSpc>
                <a:spcPct val="115000"/>
              </a:lnSpc>
              <a:spcBef>
                <a:spcPts val="0"/>
              </a:spcBef>
              <a:buClr>
                <a:schemeClr val="dk1"/>
              </a:buClr>
              <a:buSzPts val="1200"/>
              <a:buFont typeface="Courier New"/>
              <a:buChar char="o"/>
            </a:pPr>
            <a:r>
              <a:rPr lang="fr-FR" dirty="0"/>
              <a:t>Le </a:t>
            </a:r>
            <a:r>
              <a:rPr lang="fr-FR" b="1" dirty="0"/>
              <a:t>logo </a:t>
            </a:r>
            <a:r>
              <a:rPr lang="fr-FR" dirty="0"/>
              <a:t>de votre ministère de la santé et/ou de la FETP ou d'autres affiliations</a:t>
            </a:r>
            <a:endParaRPr lang="fr-FR" noProof="0" dirty="0"/>
          </a:p>
          <a:p>
            <a:pPr marL="0" indent="0">
              <a:lnSpc>
                <a:spcPct val="115000"/>
              </a:lnSpc>
              <a:spcBef>
                <a:spcPts val="0"/>
              </a:spcBef>
            </a:pPr>
            <a:r>
              <a:rPr lang="fr-FR" dirty="0"/>
              <a:t> </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Pour la présentation elle-même, vous devez d'abord dire « Bonjour » ou « Bon après-midi » ou « Bonsoir ». Si le modérateur vient de vous présenter et de lire le titre de votre présentation, passez à la diapositive suivante. Si personne n'a lu le titre de votre présentation, présentez-vous et donnez le nom de votre présentation. Cela ne devrait prendre que 10 à 15 secondes. </a:t>
            </a:r>
            <a:endParaRPr lang="fr-FR" noProof="0" dirty="0"/>
          </a:p>
        </p:txBody>
      </p:sp>
      <p:sp>
        <p:nvSpPr>
          <p:cNvPr id="554" name="Google Shape;554;p2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21</a:t>
            </a:fld>
            <a:endParaRPr sz="1200">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2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60" name="Google Shape;560;p2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Voici un exemple de diapositive de titre d'une présentation faite par une diplômée du programme FETP-</a:t>
            </a:r>
            <a:r>
              <a:rPr lang="fr-FR" noProof="0" dirty="0"/>
              <a:t>Première ligne</a:t>
            </a:r>
            <a:r>
              <a:rPr lang="fr-FR" dirty="0"/>
              <a:t> lors de la conférence scientifique mondiale de TEPHINET en 2019. La présentation portait sur son enquête sur une flambée d'origine alimentaire à la suite d'un mariage en République de Géorgie.</a:t>
            </a:r>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Le titre inclut-il le sujet, le lieu et la période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dirty="0"/>
              <a:t> </a:t>
            </a:r>
            <a:r>
              <a:rPr lang="fr-FR" b="0" u="none" noProof="0" dirty="0"/>
              <a:t>les participants pour leurs réponses. </a:t>
            </a:r>
            <a:r>
              <a:rPr lang="fr-FR" b="1" dirty="0"/>
              <a:t>Réponse : </a:t>
            </a:r>
            <a:r>
              <a:rPr lang="fr-FR" i="1" dirty="0"/>
              <a:t>Oui</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La diapositive comporte-t-elle le nom et l'affiliation du présentateur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u="none" noProof="0" dirty="0"/>
              <a:t> </a:t>
            </a:r>
            <a:r>
              <a:rPr lang="fr-FR" b="0" u="none" noProof="0" dirty="0"/>
              <a:t>les participants pour leurs réponses. </a:t>
            </a:r>
            <a:r>
              <a:rPr lang="fr-FR" b="1" dirty="0"/>
              <a:t>Réponse : </a:t>
            </a:r>
            <a:r>
              <a:rPr lang="fr-FR" i="1" dirty="0"/>
              <a:t>Oui</a:t>
            </a:r>
            <a:endParaRPr lang="fr-FR" noProof="0" dirty="0"/>
          </a:p>
          <a:p>
            <a:pPr marL="177845" indent="-177845">
              <a:lnSpc>
                <a:spcPct val="115000"/>
              </a:lnSpc>
              <a:spcBef>
                <a:spcPts val="0"/>
              </a:spcBef>
              <a:buFont typeface="Wingdings" panose="05000000000000000000" pitchFamily="2" charset="2"/>
              <a:buChar char="§"/>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La diapositive mentionne-t-elle les coauteurs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dirty="0"/>
              <a:t> </a:t>
            </a:r>
            <a:r>
              <a:rPr lang="fr-FR" b="0" u="none" noProof="0" dirty="0"/>
              <a:t>les participants pour leurs réponses. </a:t>
            </a:r>
            <a:r>
              <a:rPr lang="fr-FR" b="1" dirty="0"/>
              <a:t>Réponse : </a:t>
            </a:r>
            <a:r>
              <a:rPr lang="fr-FR" i="1" dirty="0"/>
              <a:t>Non</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La diapositive comporte-t-elle des logos ?</a:t>
            </a:r>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dirty="0"/>
              <a:t> </a:t>
            </a:r>
            <a:r>
              <a:rPr lang="fr-FR" b="0" u="none" noProof="0" dirty="0"/>
              <a:t>les participants pour leurs réponses. </a:t>
            </a:r>
            <a:r>
              <a:rPr lang="fr-FR" b="1" dirty="0"/>
              <a:t>Réponse : </a:t>
            </a:r>
            <a:r>
              <a:rPr lang="fr-FR" i="1" dirty="0"/>
              <a:t>Oui</a:t>
            </a:r>
            <a:endParaRPr lang="fr-FR" noProof="0" dirty="0"/>
          </a:p>
          <a:p>
            <a:pPr marL="0" indent="0">
              <a:lnSpc>
                <a:spcPct val="115000"/>
              </a:lnSpc>
              <a:spcBef>
                <a:spcPts val="0"/>
              </a:spcBef>
            </a:pPr>
            <a:r>
              <a:rPr lang="fr-FR" dirty="0"/>
              <a:t> </a:t>
            </a:r>
            <a:endParaRPr dirty="0"/>
          </a:p>
          <a:p>
            <a:pPr marL="0" indent="0">
              <a:spcBef>
                <a:spcPts val="373"/>
              </a:spcBef>
            </a:pPr>
            <a:endParaRPr dirty="0"/>
          </a:p>
        </p:txBody>
      </p:sp>
      <p:sp>
        <p:nvSpPr>
          <p:cNvPr id="561" name="Google Shape;561;p2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7"/>
        <p:cNvGrpSpPr/>
        <p:nvPr/>
      </p:nvGrpSpPr>
      <p:grpSpPr>
        <a:xfrm>
          <a:off x="0" y="0"/>
          <a:ext cx="0" cy="0"/>
          <a:chOff x="0" y="0"/>
          <a:chExt cx="0" cy="0"/>
        </a:xfrm>
      </p:grpSpPr>
      <p:sp>
        <p:nvSpPr>
          <p:cNvPr id="568" name="Google Shape;568;p2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69" name="Google Shape;569;p2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La section Introduction d'une présentation scientifique remplit plusieurs fonctions importantes.  C'est là que vous engagez le public et que vous lui donnez envie de prêter attention à votre présentation.  Ne laissez pas les membres du public se demander pourquoi ils sont là - dites-leur directement pourquoi votre étude est importante et pertinente pour eux !</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Présentez la raison d'être de l'étude - pourquoi avez-vous fait ce travail ? et expliquez sa pertinence pour la santé publique.  En outre, fournissez toute information de base qui pourrait être nécessaire à la compréhension de votre travail, comme des détails sur les agents pathogènes, les maladies ou d'autres éléments spécifiques qui pourraient être importants dans des diapositives ultérieures.</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Enfin, présentez les objectifs de l'étude. Et essayez de faire tout cela en 1 à 2 minutes !</a:t>
            </a:r>
            <a:endParaRPr lang="fr-FR" noProof="0" dirty="0"/>
          </a:p>
        </p:txBody>
      </p:sp>
      <p:sp>
        <p:nvSpPr>
          <p:cNvPr id="570" name="Google Shape;570;p2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23</a:t>
            </a:fld>
            <a:endParaRPr sz="1200">
              <a:solidFill>
                <a:schemeClr val="dk1"/>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4"/>
        <p:cNvGrpSpPr/>
        <p:nvPr/>
      </p:nvGrpSpPr>
      <p:grpSpPr>
        <a:xfrm>
          <a:off x="0" y="0"/>
          <a:ext cx="0" cy="0"/>
          <a:chOff x="0" y="0"/>
          <a:chExt cx="0" cy="0"/>
        </a:xfrm>
      </p:grpSpPr>
      <p:sp>
        <p:nvSpPr>
          <p:cNvPr id="575" name="Google Shape;575;p2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76" name="Google Shape;576;p2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dirty="0"/>
          </a:p>
          <a:p>
            <a:pPr marL="0" indent="0">
              <a:spcBef>
                <a:spcPts val="1867"/>
              </a:spcBef>
            </a:pPr>
            <a:endParaRP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Voici la diapositive de contexte de la présentation FETP-Première ligne sur l'épidémie de toxi-infection alimentaire liée à un mariage.</a:t>
            </a:r>
            <a:endParaRPr dirty="0"/>
          </a:p>
          <a:p>
            <a:pPr marL="256887" indent="-177845">
              <a:lnSpc>
                <a:spcPct val="115000"/>
              </a:lnSpc>
              <a:spcBef>
                <a:spcPts val="0"/>
              </a:spcBef>
              <a:buClr>
                <a:schemeClr val="dk1"/>
              </a:buClr>
              <a:buSzPts val="1200"/>
              <a:buFont typeface="Wingdings" panose="05000000000000000000" pitchFamily="2" charset="2"/>
              <a:buChar char="§"/>
            </a:pPr>
            <a:endParaRP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Demandez</a:t>
            </a:r>
            <a:r>
              <a:rPr lang="fr-FR" dirty="0"/>
              <a:t> à un volontaire de lire le texte sur la diapositive.</a:t>
            </a:r>
            <a:endParaRPr dirty="0"/>
          </a:p>
          <a:p>
            <a:pPr marL="256887" indent="-177845">
              <a:lnSpc>
                <a:spcPct val="115000"/>
              </a:lnSpc>
              <a:spcBef>
                <a:spcPts val="0"/>
              </a:spcBef>
              <a:buClr>
                <a:schemeClr val="dk1"/>
              </a:buClr>
              <a:buSzPts val="1200"/>
              <a:buFont typeface="Wingdings" panose="05000000000000000000" pitchFamily="2" charset="2"/>
              <a:buChar char="§"/>
            </a:pPr>
            <a:endParaRP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La diapositive indique-t-elle le raisonnement ou la raison pour laquelle l'étude a été menée ?</a:t>
            </a:r>
            <a:endParaRPr dirty="0"/>
          </a:p>
          <a:p>
            <a:pPr marL="256887" indent="-177845">
              <a:lnSpc>
                <a:spcPct val="115000"/>
              </a:lnSpc>
              <a:spcBef>
                <a:spcPts val="0"/>
              </a:spcBef>
              <a:buClr>
                <a:schemeClr val="dk1"/>
              </a:buClr>
              <a:buSzPts val="1200"/>
              <a:buFont typeface="Wingdings" panose="05000000000000000000" pitchFamily="2" charset="2"/>
              <a:buChar char="§"/>
            </a:pPr>
            <a:endParaRP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Remerciez</a:t>
            </a:r>
            <a:r>
              <a:rPr lang="fr-FR" b="1" u="none" dirty="0"/>
              <a:t> </a:t>
            </a:r>
            <a:r>
              <a:rPr lang="fr-FR" b="0" u="none" noProof="0" dirty="0"/>
              <a:t>les participants pour leurs réponses. </a:t>
            </a:r>
            <a:r>
              <a:rPr lang="fr-FR" b="1" dirty="0"/>
              <a:t>Réponse : </a:t>
            </a:r>
            <a:r>
              <a:rPr lang="fr-FR" i="1" dirty="0"/>
              <a:t>Oui</a:t>
            </a:r>
            <a:endParaRPr dirty="0"/>
          </a:p>
          <a:p>
            <a:pPr marL="256887" indent="-177845">
              <a:lnSpc>
                <a:spcPct val="115000"/>
              </a:lnSpc>
              <a:spcBef>
                <a:spcPts val="0"/>
              </a:spcBef>
              <a:buClr>
                <a:schemeClr val="dk1"/>
              </a:buClr>
              <a:buSzPts val="1200"/>
              <a:buFont typeface="Wingdings" panose="05000000000000000000" pitchFamily="2" charset="2"/>
              <a:buChar char="§"/>
            </a:pPr>
            <a:endParaRPr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La diapositive indique-t-elle les objectifs de l'étude ?</a:t>
            </a:r>
            <a:endParaRPr dirty="0"/>
          </a:p>
          <a:p>
            <a:pPr marL="256887" indent="-177845">
              <a:lnSpc>
                <a:spcPct val="115000"/>
              </a:lnSpc>
              <a:spcBef>
                <a:spcPts val="0"/>
              </a:spcBef>
              <a:buClr>
                <a:schemeClr val="dk1"/>
              </a:buClr>
              <a:buSzPts val="1200"/>
              <a:buFont typeface="Wingdings" panose="05000000000000000000" pitchFamily="2" charset="2"/>
              <a:buChar char="§"/>
            </a:pPr>
            <a:endParaRP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Remerciez</a:t>
            </a:r>
            <a:r>
              <a:rPr lang="fr-FR" b="1" u="none" dirty="0"/>
              <a:t> </a:t>
            </a:r>
            <a:r>
              <a:rPr lang="fr-FR" b="0" u="none" noProof="0" dirty="0"/>
              <a:t>les participants pour leurs réponses. </a:t>
            </a:r>
            <a:r>
              <a:rPr lang="fr-FR" b="1" dirty="0"/>
              <a:t>Réponse : </a:t>
            </a:r>
            <a:r>
              <a:rPr lang="fr-FR" i="1" dirty="0"/>
              <a:t>Oui</a:t>
            </a:r>
            <a:endParaRPr dirty="0"/>
          </a:p>
          <a:p>
            <a:pPr marL="177845" indent="-98803">
              <a:lnSpc>
                <a:spcPct val="115000"/>
              </a:lnSpc>
              <a:spcBef>
                <a:spcPts val="0"/>
              </a:spcBef>
              <a:buClr>
                <a:schemeClr val="dk1"/>
              </a:buClr>
              <a:buSzPts val="1200"/>
            </a:pPr>
            <a:endParaRPr dirty="0"/>
          </a:p>
          <a:p>
            <a:pPr marL="0" indent="0">
              <a:lnSpc>
                <a:spcPct val="115000"/>
              </a:lnSpc>
              <a:spcBef>
                <a:spcPts val="0"/>
              </a:spcBef>
            </a:pPr>
            <a:r>
              <a:rPr lang="fr-FR" dirty="0"/>
              <a:t>	</a:t>
            </a:r>
            <a:endParaRPr dirty="0"/>
          </a:p>
        </p:txBody>
      </p:sp>
      <p:sp>
        <p:nvSpPr>
          <p:cNvPr id="577" name="Google Shape;577;p2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p2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83" name="Google Shape;583;p2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section sur les méthodes est celle où vous expliquez comment vous avez effectué votre travail. Pour une enquête sur une épidémie :</a:t>
            </a:r>
          </a:p>
          <a:p>
            <a:pPr marL="652099" lvl="1" indent="-177845">
              <a:lnSpc>
                <a:spcPct val="115000"/>
              </a:lnSpc>
              <a:spcBef>
                <a:spcPts val="0"/>
              </a:spcBef>
              <a:buClr>
                <a:schemeClr val="dk1"/>
              </a:buClr>
              <a:buSzPts val="1200"/>
              <a:buFont typeface="Courier New"/>
              <a:buChar char="o"/>
            </a:pPr>
            <a:r>
              <a:rPr lang="fr-FR" dirty="0"/>
              <a:t>Décrire la </a:t>
            </a:r>
            <a:r>
              <a:rPr lang="fr-FR" b="1" dirty="0"/>
              <a:t>population</a:t>
            </a:r>
          </a:p>
          <a:p>
            <a:pPr marL="652099" lvl="1" indent="-177845">
              <a:lnSpc>
                <a:spcPct val="115000"/>
              </a:lnSpc>
              <a:spcBef>
                <a:spcPts val="622"/>
              </a:spcBef>
              <a:buClr>
                <a:schemeClr val="dk1"/>
              </a:buClr>
              <a:buSzPts val="1200"/>
              <a:buFont typeface="Courier New"/>
              <a:buChar char="o"/>
            </a:pPr>
            <a:r>
              <a:rPr lang="fr-FR" dirty="0"/>
              <a:t>Fournir </a:t>
            </a:r>
            <a:r>
              <a:rPr lang="fr-FR" b="1" dirty="0"/>
              <a:t>une définition </a:t>
            </a:r>
            <a:r>
              <a:rPr lang="fr-FR" dirty="0"/>
              <a:t>claire </a:t>
            </a:r>
            <a:r>
              <a:rPr lang="fr-FR" b="1" dirty="0"/>
              <a:t>de cas</a:t>
            </a:r>
          </a:p>
          <a:p>
            <a:pPr marL="652099" lvl="1" indent="-177845">
              <a:lnSpc>
                <a:spcPct val="115000"/>
              </a:lnSpc>
              <a:spcBef>
                <a:spcPts val="622"/>
              </a:spcBef>
              <a:buClr>
                <a:schemeClr val="dk1"/>
              </a:buClr>
              <a:buSzPts val="1200"/>
              <a:buFont typeface="Courier New"/>
              <a:buChar char="o"/>
            </a:pPr>
            <a:r>
              <a:rPr lang="fr-FR" dirty="0"/>
              <a:t>Décrivez </a:t>
            </a:r>
            <a:r>
              <a:rPr lang="fr-FR" b="1" dirty="0"/>
              <a:t>la conception </a:t>
            </a:r>
            <a:r>
              <a:rPr lang="fr-FR" dirty="0"/>
              <a:t>de l'étude et les autres aspects de la manière dont l'épidémie a été étudiée.</a:t>
            </a:r>
          </a:p>
          <a:p>
            <a:pPr marL="652099" lvl="1" indent="-177845">
              <a:lnSpc>
                <a:spcPct val="115000"/>
              </a:lnSpc>
              <a:spcBef>
                <a:spcPts val="622"/>
              </a:spcBef>
              <a:buClr>
                <a:schemeClr val="dk1"/>
              </a:buClr>
              <a:buSzPts val="1200"/>
              <a:buFont typeface="Courier New"/>
              <a:buChar char="o"/>
            </a:pPr>
            <a:r>
              <a:rPr lang="fr-FR" dirty="0"/>
              <a:t>Certains présentateurs indiquent comment les données ont été </a:t>
            </a:r>
            <a:r>
              <a:rPr lang="fr-FR" b="1" dirty="0"/>
              <a:t>analysées</a:t>
            </a:r>
          </a:p>
          <a:p>
            <a:pPr marL="652099" lvl="1" indent="-177845">
              <a:lnSpc>
                <a:spcPct val="115000"/>
              </a:lnSpc>
              <a:spcBef>
                <a:spcPts val="622"/>
              </a:spcBef>
              <a:buClr>
                <a:schemeClr val="dk1"/>
              </a:buClr>
              <a:buSzPts val="1200"/>
              <a:buFont typeface="Courier New"/>
              <a:buChar char="o"/>
            </a:pPr>
            <a:r>
              <a:rPr lang="fr-FR" dirty="0"/>
              <a:t>Indiquer les </a:t>
            </a:r>
            <a:r>
              <a:rPr lang="fr-FR" b="1" dirty="0"/>
              <a:t>tests de laboratoire </a:t>
            </a:r>
            <a:r>
              <a:rPr lang="fr-FR" dirty="0"/>
              <a:t>utilisés, et </a:t>
            </a:r>
          </a:p>
          <a:p>
            <a:pPr marL="652099" lvl="1" indent="-177845">
              <a:lnSpc>
                <a:spcPct val="115000"/>
              </a:lnSpc>
              <a:spcBef>
                <a:spcPts val="622"/>
              </a:spcBef>
              <a:buClr>
                <a:schemeClr val="dk1"/>
              </a:buClr>
              <a:buSzPts val="1200"/>
              <a:buFont typeface="Courier New"/>
              <a:buChar char="o"/>
            </a:pPr>
            <a:r>
              <a:rPr lang="fr-FR" dirty="0"/>
              <a:t>Décrivez toute </a:t>
            </a:r>
            <a:r>
              <a:rPr lang="fr-FR" b="1" dirty="0"/>
              <a:t>enquête environnementale</a:t>
            </a:r>
            <a:r>
              <a:rPr lang="fr-FR" dirty="0"/>
              <a:t>, le cas échéant.</a:t>
            </a:r>
            <a:endParaRPr lang="fr-FR" noProof="0" dirty="0"/>
          </a:p>
          <a:p>
            <a:pPr marL="652099" lvl="1" indent="-98803">
              <a:lnSpc>
                <a:spcPct val="115000"/>
              </a:lnSpc>
              <a:spcBef>
                <a:spcPts val="622"/>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Vous ne devez consacrer qu'une à deux minutes à la présentation de ces informations, aussi limitez-vous à ces éléments clés de votre section sur les méthodes. Vous pouvez aborder d'autres éléments de votre plan d'étude s'ils sont évoqués plus tard lors de la session de questions et réponses.</a:t>
            </a:r>
          </a:p>
          <a:p>
            <a:pPr marL="0" indent="0">
              <a:spcBef>
                <a:spcPts val="373"/>
              </a:spcBef>
            </a:pPr>
            <a:endParaRPr dirty="0"/>
          </a:p>
        </p:txBody>
      </p:sp>
      <p:sp>
        <p:nvSpPr>
          <p:cNvPr id="584" name="Google Shape;584;p2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25</a:t>
            </a:fld>
            <a:endParaRPr sz="1200">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589" name="Google Shape;589;p2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90" name="Google Shape;590;p2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622"/>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Voici deux diapositives sur les méthodes, tirées de la présentation du FETP-Première ligne sur l'épidémie d'origine alimentaire liée aux mariages. Ces diapositives présentent la conception de l'étude, la définition des cas, certaines méthodes statistiques et la manière dont la confirmation en laboratoire a été effectuée.</a:t>
            </a:r>
            <a:endParaRPr lang="fr-FR" noProof="0" dirty="0"/>
          </a:p>
          <a:p>
            <a:pPr marL="0" indent="0">
              <a:spcBef>
                <a:spcPts val="373"/>
              </a:spcBef>
            </a:pPr>
            <a:endParaRPr dirty="0"/>
          </a:p>
        </p:txBody>
      </p:sp>
      <p:sp>
        <p:nvSpPr>
          <p:cNvPr id="591" name="Google Shape;591;p2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6"/>
        <p:cNvGrpSpPr/>
        <p:nvPr/>
      </p:nvGrpSpPr>
      <p:grpSpPr>
        <a:xfrm>
          <a:off x="0" y="0"/>
          <a:ext cx="0" cy="0"/>
          <a:chOff x="0" y="0"/>
          <a:chExt cx="0" cy="0"/>
        </a:xfrm>
      </p:grpSpPr>
      <p:sp>
        <p:nvSpPr>
          <p:cNvPr id="597" name="Google Shape;597;p2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98" name="Google Shape;598;p2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section « Résultats » indique ce que vous avez trouvé en menant l'enquête. C'est là que vous présentez vos principaux résultats.  Pour une enquête sur une épidémie, présentez d'abord l'épidémiologie descriptive. Il s'agit de la partie la plus importante : </a:t>
            </a:r>
            <a:endParaRPr lang="fr-FR" noProof="0" dirty="0"/>
          </a:p>
          <a:p>
            <a:pPr marL="652099" lvl="1" indent="-177845">
              <a:lnSpc>
                <a:spcPct val="115000"/>
              </a:lnSpc>
              <a:spcBef>
                <a:spcPts val="622"/>
              </a:spcBef>
              <a:buClr>
                <a:schemeClr val="dk1"/>
              </a:buClr>
              <a:buSzPts val="1200"/>
              <a:buFont typeface="Courier New"/>
              <a:buChar char="o"/>
            </a:pPr>
            <a:r>
              <a:rPr lang="fr-FR" dirty="0"/>
              <a:t>Personne (</a:t>
            </a:r>
            <a:r>
              <a:rPr lang="fr-FR" i="1" dirty="0"/>
              <a:t>qui</a:t>
            </a:r>
            <a:r>
              <a:rPr lang="fr-FR" dirty="0"/>
              <a:t>) - caractéristiques de la population ou des personnes concernées par l'étude</a:t>
            </a:r>
          </a:p>
          <a:p>
            <a:pPr marL="652099" lvl="1" indent="-177845">
              <a:lnSpc>
                <a:spcPct val="115000"/>
              </a:lnSpc>
              <a:spcBef>
                <a:spcPts val="622"/>
              </a:spcBef>
              <a:buClr>
                <a:schemeClr val="dk1"/>
              </a:buClr>
              <a:buSzPts val="1200"/>
              <a:buFont typeface="Courier New"/>
              <a:buChar char="o"/>
            </a:pPr>
            <a:r>
              <a:rPr lang="fr-FR" dirty="0"/>
              <a:t>Clinique (</a:t>
            </a:r>
            <a:r>
              <a:rPr lang="fr-FR" i="1" dirty="0"/>
              <a:t>quoi</a:t>
            </a:r>
            <a:r>
              <a:rPr lang="fr-FR" dirty="0"/>
              <a:t>) - description des symptômes, nombre de décès, etc.</a:t>
            </a:r>
          </a:p>
          <a:p>
            <a:pPr marL="652099" lvl="1" indent="-177845">
              <a:lnSpc>
                <a:spcPct val="115000"/>
              </a:lnSpc>
              <a:spcBef>
                <a:spcPts val="622"/>
              </a:spcBef>
              <a:buClr>
                <a:schemeClr val="dk1"/>
              </a:buClr>
              <a:buSzPts val="1200"/>
              <a:buFont typeface="Courier New"/>
              <a:buChar char="o"/>
            </a:pPr>
            <a:r>
              <a:rPr lang="fr-FR" dirty="0"/>
              <a:t>Temps (</a:t>
            </a:r>
            <a:r>
              <a:rPr lang="fr-FR" i="1" dirty="0"/>
              <a:t>quand</a:t>
            </a:r>
            <a:r>
              <a:rPr lang="fr-FR" dirty="0"/>
              <a:t>) - généralement avec une courbe épidémique</a:t>
            </a:r>
          </a:p>
          <a:p>
            <a:pPr marL="652099" lvl="1" indent="-177845">
              <a:lnSpc>
                <a:spcPct val="115000"/>
              </a:lnSpc>
              <a:spcBef>
                <a:spcPts val="622"/>
              </a:spcBef>
              <a:buClr>
                <a:schemeClr val="dk1"/>
              </a:buClr>
              <a:buSzPts val="1200"/>
              <a:buFont typeface="Courier New"/>
              <a:buChar char="o"/>
            </a:pPr>
            <a:r>
              <a:rPr lang="fr-FR" dirty="0"/>
              <a:t>Le cas échéant, lieu (</a:t>
            </a:r>
            <a:r>
              <a:rPr lang="fr-FR" i="1" dirty="0"/>
              <a:t>où</a:t>
            </a:r>
            <a:r>
              <a:rPr lang="fr-FR" dirty="0"/>
              <a:t>) - par exemple, avec un tableau ou une carte ponctuelle</a:t>
            </a:r>
          </a:p>
          <a:p>
            <a:pPr marL="0" indent="0">
              <a:lnSpc>
                <a:spcPct val="115000"/>
              </a:lnSpc>
              <a:spcBef>
                <a:spcPts val="622"/>
              </a:spcBef>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Présentez ensuite les résultats analytiques, tels que les taux d'attaque pour différentes expositions, les tableaux 2 par 2, etc. Vous pouvez généralement présenter de nombreux résultats analytiques. Il est préférable de rester concentré et de ne présenter que les résultats analytiques les plus pertinents pour votre SOCO. </a:t>
            </a:r>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Pour finir, présentez les résultats pertinents obtenus en laboratoire et dans le domaine de l'environnement. Utilisez des diapositives avec des puces, ainsi que des tableaux informatifs, des graphiques et/ou des photos.  En même temps, ne vous laissez pas emporter par un trop grand nombre de graphiques. </a:t>
            </a:r>
            <a:r>
              <a:rPr lang="fr-FR" b="1" dirty="0"/>
              <a:t>Limitez les graphiques à ceux qui soutiennent l'objectif de votre présentation. </a:t>
            </a:r>
            <a:r>
              <a:rPr lang="fr-FR" dirty="0"/>
              <a:t>Prenez le temps nécessaire pour expliquer clairement ces résultats à votre public. C'est l'essentiel de votre présentation et c'est ce qui prend le plus de temps. Une durée de 3 à 4 minutes est une bonne ligne directrice.</a:t>
            </a:r>
          </a:p>
        </p:txBody>
      </p:sp>
      <p:sp>
        <p:nvSpPr>
          <p:cNvPr id="599" name="Google Shape;599;p2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27</a:t>
            </a:fld>
            <a:endParaRPr sz="1200">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p2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05" name="Google Shape;605;p2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Voici quelques-unes (mais pas toutes) des diapositives sur les résultats de la présentation FETP-</a:t>
            </a:r>
            <a:r>
              <a:rPr lang="fr-FR" noProof="0" dirty="0"/>
              <a:t>Première ligne</a:t>
            </a:r>
            <a:r>
              <a:rPr lang="fr-FR" dirty="0"/>
              <a:t> sur la flambée d'intoxication alimentaire liée à un mariage.</a:t>
            </a:r>
            <a:endParaRPr lang="fr-FR" noProof="0" dirty="0"/>
          </a:p>
          <a:p>
            <a:pPr marL="652099" lvl="1" indent="-177845">
              <a:lnSpc>
                <a:spcPct val="115000"/>
              </a:lnSpc>
              <a:spcBef>
                <a:spcPts val="622"/>
              </a:spcBef>
              <a:buClr>
                <a:schemeClr val="dk1"/>
              </a:buClr>
              <a:buSzPts val="1200"/>
              <a:buFont typeface="Courier New"/>
              <a:buChar char="o"/>
            </a:pPr>
            <a:r>
              <a:rPr lang="fr-FR" dirty="0"/>
              <a:t>Une diapositive présente les caractéristiques des participants au mariage et le nombre de cas. </a:t>
            </a:r>
            <a:endParaRPr lang="fr-FR" noProof="0" dirty="0"/>
          </a:p>
          <a:p>
            <a:pPr marL="652099" lvl="1" indent="-177845">
              <a:lnSpc>
                <a:spcPct val="115000"/>
              </a:lnSpc>
              <a:spcBef>
                <a:spcPts val="622"/>
              </a:spcBef>
              <a:buClr>
                <a:schemeClr val="dk1"/>
              </a:buClr>
              <a:buSzPts val="1200"/>
              <a:buFont typeface="Courier New"/>
              <a:buChar char="o"/>
            </a:pPr>
            <a:r>
              <a:rPr lang="fr-FR" dirty="0"/>
              <a:t>Une autre diapositive montre la répartition des symptômes à l'aide d'un diagramme à barres horizontal. </a:t>
            </a:r>
            <a:endParaRPr lang="fr-FR" noProof="0" dirty="0"/>
          </a:p>
          <a:p>
            <a:pPr marL="652099" lvl="1" indent="-177845">
              <a:lnSpc>
                <a:spcPct val="115000"/>
              </a:lnSpc>
              <a:spcBef>
                <a:spcPts val="622"/>
              </a:spcBef>
              <a:buClr>
                <a:schemeClr val="dk1"/>
              </a:buClr>
              <a:buSzPts val="1200"/>
              <a:buFont typeface="Courier New"/>
              <a:buChar char="o"/>
            </a:pPr>
            <a:r>
              <a:rPr lang="fr-FR" dirty="0"/>
              <a:t>Une troisième diapositive montre la courbe épidémique avec un seul pic, caractéristique d'une exposition à une source ponctuelle. </a:t>
            </a:r>
            <a:endParaRPr lang="fr-FR" noProof="0" dirty="0"/>
          </a:p>
          <a:p>
            <a:pPr marL="652099" lvl="1" indent="-177845">
              <a:lnSpc>
                <a:spcPct val="115000"/>
              </a:lnSpc>
              <a:spcBef>
                <a:spcPts val="622"/>
              </a:spcBef>
              <a:buClr>
                <a:schemeClr val="dk1"/>
              </a:buClr>
              <a:buSzPts val="1200"/>
              <a:buFont typeface="Courier New"/>
              <a:buChar char="o"/>
            </a:pPr>
            <a:r>
              <a:rPr lang="fr-FR" dirty="0"/>
              <a:t>La quatrième diapositive montre deux tableaux 2 par 2, indiquant une forte association avec le gâteau de mariage et une association moins forte avec les cupcakes.</a:t>
            </a:r>
            <a:endParaRPr lang="fr-FR" noProof="0" dirty="0"/>
          </a:p>
          <a:p>
            <a:pPr marL="652099" lvl="1" indent="-98803">
              <a:lnSpc>
                <a:spcPct val="115000"/>
              </a:lnSpc>
              <a:spcBef>
                <a:spcPts val="622"/>
              </a:spcBef>
              <a:buClr>
                <a:schemeClr val="dk1"/>
              </a:buClr>
              <a:buSzPts val="1200"/>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b="1" dirty="0"/>
              <a:t> </a:t>
            </a:r>
            <a:r>
              <a:rPr lang="fr-FR" dirty="0"/>
              <a:t>s'il y a des questions avant de poursuivre.</a:t>
            </a:r>
            <a:endParaRPr lang="fr-FR" noProof="0" dirty="0"/>
          </a:p>
          <a:p>
            <a:pPr marL="177845" indent="-177845">
              <a:lnSpc>
                <a:spcPct val="115000"/>
              </a:lnSpc>
              <a:spcBef>
                <a:spcPts val="622"/>
              </a:spcBef>
              <a:buClr>
                <a:schemeClr val="dk1"/>
              </a:buClr>
              <a:buSzPts val="1200"/>
              <a:buFont typeface="Wingdings" panose="05000000000000000000" pitchFamily="2" charset="2"/>
              <a:buChar char="§"/>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Répondez</a:t>
            </a:r>
            <a:r>
              <a:rPr lang="fr-FR" dirty="0"/>
              <a:t> aux questions.</a:t>
            </a:r>
          </a:p>
          <a:p>
            <a:pPr marL="652099" lvl="1" indent="-98803">
              <a:lnSpc>
                <a:spcPct val="115000"/>
              </a:lnSpc>
              <a:spcBef>
                <a:spcPts val="622"/>
              </a:spcBef>
              <a:buClr>
                <a:schemeClr val="dk1"/>
              </a:buClr>
              <a:buSzPts val="1200"/>
            </a:pPr>
            <a:endParaRPr dirty="0"/>
          </a:p>
          <a:p>
            <a:pPr marL="0" indent="0">
              <a:spcBef>
                <a:spcPts val="373"/>
              </a:spcBef>
            </a:pPr>
            <a:endParaRPr dirty="0"/>
          </a:p>
        </p:txBody>
      </p:sp>
      <p:sp>
        <p:nvSpPr>
          <p:cNvPr id="606" name="Google Shape;606;p2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28</a:t>
            </a:fld>
            <a:endParaRPr sz="1200">
              <a:solidFill>
                <a:schemeClr val="dk1"/>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0"/>
        <p:cNvGrpSpPr/>
        <p:nvPr/>
      </p:nvGrpSpPr>
      <p:grpSpPr>
        <a:xfrm>
          <a:off x="0" y="0"/>
          <a:ext cx="0" cy="0"/>
          <a:chOff x="0" y="0"/>
          <a:chExt cx="0" cy="0"/>
        </a:xfrm>
      </p:grpSpPr>
      <p:sp>
        <p:nvSpPr>
          <p:cNvPr id="631" name="Google Shape;631;p2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32" name="Google Shape;632;p2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1245"/>
              </a:spcBef>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La discussion est le moment où vous synthétisez toutes vos données et interprétez les principaux résultats. Vous </a:t>
            </a:r>
            <a:r>
              <a:rPr lang="fr-FR" b="1" dirty="0"/>
              <a:t>ne </a:t>
            </a:r>
            <a:r>
              <a:rPr lang="fr-FR" dirty="0"/>
              <a:t>voulez </a:t>
            </a:r>
            <a:r>
              <a:rPr lang="fr-FR" b="1" dirty="0"/>
              <a:t>pas </a:t>
            </a:r>
            <a:r>
              <a:rPr lang="fr-FR" dirty="0"/>
              <a:t>répéter vos résultats, puisque vous venez de les présenter.  Reliez vos résultats aux objectifs de l'étude et rétablissez la pertinence de cette étude pour la santé publique. Reconnaissez brièvement les limites de votre étude sans vous y attarder. Tirez les conclusions de votre enquête.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Pourquoi était-ce important ? Répondez à la question : « Qu'avons-nous appris ? »  </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Enfin, formulez des recommandations pour une étude plus approfondie ou une action de santé publique. La discussion devrait durer environ 2 à 3 minutes. </a:t>
            </a:r>
            <a:endParaRPr lang="fr-FR" noProof="0" dirty="0"/>
          </a:p>
          <a:p>
            <a:pPr marL="177845" indent="-98803">
              <a:spcBef>
                <a:spcPts val="373"/>
              </a:spcBef>
              <a:buClr>
                <a:schemeClr val="dk1"/>
              </a:buClr>
              <a:buSzPts val="1200"/>
            </a:pPr>
            <a:endParaRPr dirty="0"/>
          </a:p>
        </p:txBody>
      </p:sp>
      <p:sp>
        <p:nvSpPr>
          <p:cNvPr id="633" name="Google Shape;633;p2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29</a:t>
            </a:fld>
            <a:endParaRPr sz="1200">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3463159ad0b_1_131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5" name="Google Shape;385;g3463159ad0b_1_1317:notes"/>
          <p:cNvSpPr txBox="1">
            <a:spLocks noGrp="1"/>
          </p:cNvSpPr>
          <p:nvPr>
            <p:ph type="body" idx="1"/>
          </p:nvPr>
        </p:nvSpPr>
        <p:spPr>
          <a:xfrm>
            <a:off x="732182" y="4561226"/>
            <a:ext cx="5850783" cy="4318495"/>
          </a:xfrm>
          <a:prstGeom prst="rect">
            <a:avLst/>
          </a:prstGeom>
        </p:spPr>
        <p:txBody>
          <a:bodyPr spcFirstLastPara="1" wrap="square" lIns="96624" tIns="48312" rIns="96624" bIns="48312" anchor="t" anchorCtr="0">
            <a:noAutofit/>
          </a:bodyPr>
          <a:lstStyle/>
          <a:p>
            <a:r>
              <a:rPr lang="fr-FR" b="1" dirty="0"/>
              <a:t>Notes de l'instructeur :</a:t>
            </a:r>
            <a:endParaRPr lang="fr-FR" b="0" u="none" dirty="0"/>
          </a:p>
          <a:p>
            <a:endParaRPr lang="fr-FR" b="0" u="none" dirty="0"/>
          </a:p>
          <a:p>
            <a:pPr>
              <a:buFont typeface="Wingdings" panose="05000000000000000000" pitchFamily="2" charset="2"/>
              <a:buChar char="§"/>
            </a:pPr>
            <a:r>
              <a:rPr lang="fr-FR" b="1" u="sng" dirty="0"/>
              <a:t>Demandez</a:t>
            </a:r>
            <a:r>
              <a:rPr lang="fr-FR" dirty="0"/>
              <a:t> à un volontaire de lire les puces à haute voix.</a:t>
            </a:r>
          </a:p>
          <a:p>
            <a:pPr marL="0" indent="0">
              <a:spcBef>
                <a:spcPts val="373"/>
              </a:spcBef>
            </a:pPr>
            <a:endParaRPr dirty="0"/>
          </a:p>
        </p:txBody>
      </p:sp>
      <p:sp>
        <p:nvSpPr>
          <p:cNvPr id="386" name="Google Shape;386;g3463159ad0b_1_1317:notes"/>
          <p:cNvSpPr txBox="1">
            <a:spLocks noGrp="1"/>
          </p:cNvSpPr>
          <p:nvPr>
            <p:ph type="sldNum" idx="12"/>
          </p:nvPr>
        </p:nvSpPr>
        <p:spPr>
          <a:xfrm>
            <a:off x="4142962" y="9119172"/>
            <a:ext cx="3170504" cy="480246"/>
          </a:xfrm>
          <a:prstGeom prst="rect">
            <a:avLst/>
          </a:prstGeom>
        </p:spPr>
        <p:txBody>
          <a:bodyPr spcFirstLastPara="1" wrap="square" lIns="96624" tIns="48312" rIns="96624" bIns="48312" anchor="b" anchorCtr="0">
            <a:noAutofit/>
          </a:bodyPr>
          <a:lstStyle/>
          <a:p>
            <a:pPr algn="r"/>
            <a:fld id="{00000000-1234-1234-1234-123412341234}" type="slidenum">
              <a:rPr lang="fr-FR"/>
              <a:pPr algn="r"/>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7"/>
        <p:cNvGrpSpPr/>
        <p:nvPr/>
      </p:nvGrpSpPr>
      <p:grpSpPr>
        <a:xfrm>
          <a:off x="0" y="0"/>
          <a:ext cx="0" cy="0"/>
          <a:chOff x="0" y="0"/>
          <a:chExt cx="0" cy="0"/>
        </a:xfrm>
      </p:grpSpPr>
      <p:sp>
        <p:nvSpPr>
          <p:cNvPr id="638" name="Google Shape;638;p3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39" name="Google Shape;639;p3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Pour poursuivre notre exemple, voici des sections de trois diapositives de la section Discussion qui présentent une conclusion, des limites et des recommandations.</a:t>
            </a:r>
            <a:endParaRPr lang="fr-FR" noProof="0" dirty="0"/>
          </a:p>
          <a:p>
            <a:pPr marL="0" indent="0">
              <a:spcBef>
                <a:spcPts val="373"/>
              </a:spcBef>
            </a:pPr>
            <a:endParaRPr dirty="0"/>
          </a:p>
        </p:txBody>
      </p:sp>
      <p:sp>
        <p:nvSpPr>
          <p:cNvPr id="640" name="Google Shape;640;p3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p3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47" name="Google Shape;647;p3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Presque aucune </a:t>
            </a:r>
            <a:r>
              <a:rPr lang="fr-FR" noProof="0" dirty="0"/>
              <a:t>investigation</a:t>
            </a:r>
            <a:r>
              <a:rPr lang="fr-FR" dirty="0"/>
              <a:t> ou étude épidémiologique sur le terrain n'est réalisée par une seule personne sans l'aide de personne d'autre. La diapositive des remerciements permet de remercier les coauteurs, les collaborateurs, les superviseurs et les mentors, ainsi que les autres personnes qui ont contribué à l'</a:t>
            </a:r>
            <a:r>
              <a:rPr lang="fr-FR" noProof="0" dirty="0"/>
              <a:t>inv</a:t>
            </a:r>
            <a:r>
              <a:rPr lang="fr-FR" dirty="0"/>
              <a:t>estigation. Souvent, la diapositive des remerciements utilise les mêmes logos que ceux de la diapositive d</a:t>
            </a:r>
            <a:r>
              <a:rPr lang="fr-FR" noProof="0" dirty="0"/>
              <a:t>u</a:t>
            </a:r>
            <a:r>
              <a:rPr lang="fr-FR" dirty="0"/>
              <a:t> titre.</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À la fin de votre présentation, levez les yeux et dites « Merci ». En fait, à la fin de votre texte, écrivez « Merci » en gros caractères gras pour ne pas l'oublier. La formule « Merci » indique à l'auditoire que votre présentation est terminée et l'incite automatiquement à applaudir. Vous n'avez pas besoin d'une diapositive de remerciement.</a:t>
            </a:r>
            <a:endParaRPr lang="fr-FR" noProof="0" dirty="0"/>
          </a:p>
          <a:p>
            <a:pPr marL="0" indent="0">
              <a:spcBef>
                <a:spcPts val="373"/>
              </a:spcBef>
            </a:pPr>
            <a:endParaRPr dirty="0"/>
          </a:p>
        </p:txBody>
      </p:sp>
      <p:sp>
        <p:nvSpPr>
          <p:cNvPr id="648" name="Google Shape;648;p3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31</a:t>
            </a:fld>
            <a:endParaRPr sz="1200">
              <a:solidFill>
                <a:schemeClr val="dk1"/>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2"/>
        <p:cNvGrpSpPr/>
        <p:nvPr/>
      </p:nvGrpSpPr>
      <p:grpSpPr>
        <a:xfrm>
          <a:off x="0" y="0"/>
          <a:ext cx="0" cy="0"/>
          <a:chOff x="0" y="0"/>
          <a:chExt cx="0" cy="0"/>
        </a:xfrm>
      </p:grpSpPr>
      <p:sp>
        <p:nvSpPr>
          <p:cNvPr id="653" name="Google Shape;653;p3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54" name="Google Shape;654;p3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rmAutofit/>
          </a:bodyPr>
          <a:lstStyle/>
          <a:p>
            <a:pPr marL="0" indent="0">
              <a:lnSpc>
                <a:spcPct val="90000"/>
              </a:lnSpc>
              <a:spcBef>
                <a:spcPts val="0"/>
              </a:spcBef>
            </a:pPr>
            <a:r>
              <a:rPr lang="fr-FR" b="1" dirty="0"/>
              <a:t>Notes de l'instructeur : </a:t>
            </a:r>
            <a:endParaRPr lang="fr-FR" noProof="0" dirty="0"/>
          </a:p>
          <a:p>
            <a:pPr marL="0" indent="0">
              <a:lnSpc>
                <a:spcPct val="90000"/>
              </a:lnSpc>
              <a:spcBef>
                <a:spcPts val="1867"/>
              </a:spcBef>
            </a:pPr>
            <a:endParaRPr lang="fr-FR" b="1" dirty="0"/>
          </a:p>
          <a:p>
            <a:pPr marL="177845" indent="-177845">
              <a:lnSpc>
                <a:spcPct val="10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période de questions et réponses a généralement lieu immédiatement après votre présentation, bien que certaines conférences prévoient une période de questions et réponses en groupe après les 4 à 6 présentations d'une session.  Certaines conférences vous permettent de présenter des diapositives supplémentaires pour répondre aux questions que vous avez anticipées, mais d'autres ne le font pas. Trouver la bonne diapositive prend souvent plus de temps qu'il n'en vaut la peine, c'est pourquoi cette pratique n'est recommandée que si vous êtes certain de répondre à une question particulière. Certains interrogateurs posent des questions en 2 ou 3 parties, ou posent 2 ou 3 questions en une seule fois. Apportez un stylo ou un crayon pour noter les mots clés des questions en plusieurs parties, afin de pouvoir répondre à toutes les questions sans avoir à demander à l'examinateur de répéter la première ou la dernière question. </a:t>
            </a:r>
            <a:endParaRPr lang="fr-FR" noProof="0" dirty="0"/>
          </a:p>
          <a:p>
            <a:pPr marL="79042" indent="0">
              <a:lnSpc>
                <a:spcPct val="105000"/>
              </a:lnSpc>
              <a:spcBef>
                <a:spcPts val="622"/>
              </a:spcBef>
              <a:buClr>
                <a:schemeClr val="dk1"/>
              </a:buClr>
              <a:buSzPts val="1200"/>
            </a:pPr>
            <a:endParaRPr lang="fr-FR" dirty="0"/>
          </a:p>
          <a:p>
            <a:pPr marL="177845" indent="-177845">
              <a:lnSpc>
                <a:spcPct val="10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Selon la conférence ou le format, la période de questions et réponses peut durer de 5 à 10 minutes.</a:t>
            </a:r>
            <a:endParaRPr lang="fr-FR" noProof="0" dirty="0"/>
          </a:p>
        </p:txBody>
      </p:sp>
      <p:sp>
        <p:nvSpPr>
          <p:cNvPr id="655" name="Google Shape;655;p3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sz="1200">
                <a:solidFill>
                  <a:schemeClr val="dk1"/>
                </a:solidFill>
              </a:rPr>
              <a:pPr algn="r"/>
              <a:t>32</a:t>
            </a:fld>
            <a:endParaRPr sz="1200">
              <a:solidFill>
                <a:schemeClr val="dk1"/>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3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62" name="Google Shape;662;p3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Maintenant que nous avons discuté de la structure de la présentation, passons à la partie visuelle de la présentation. Il est important d'inclure des aides visuelles (telles que des images et des diagrammes). Lors de la conception d'une présentation, plusieurs considérations visuelles doivent être prises en compte :</a:t>
            </a:r>
            <a:endParaRPr lang="fr-FR" noProof="0" dirty="0"/>
          </a:p>
          <a:p>
            <a:pPr marL="652099" lvl="1" indent="-177845">
              <a:lnSpc>
                <a:spcPct val="115000"/>
              </a:lnSpc>
              <a:spcBef>
                <a:spcPts val="0"/>
              </a:spcBef>
              <a:buClr>
                <a:schemeClr val="dk1"/>
              </a:buClr>
              <a:buSzPts val="1200"/>
              <a:buFont typeface="Courier New"/>
              <a:buChar char="o"/>
            </a:pPr>
            <a:r>
              <a:rPr lang="fr-FR" dirty="0"/>
              <a:t>De bons visuels peuvent </a:t>
            </a:r>
            <a:r>
              <a:rPr lang="fr-FR" b="1" dirty="0"/>
              <a:t>capter et maintenir l'attention de l'auditoire</a:t>
            </a:r>
            <a:r>
              <a:rPr lang="fr-FR" dirty="0"/>
              <a:t>. Les images doivent mettre en valeur et compléter les informations présentées. Des images inappropriées peuvent détourner l'attention de ce que vous essayez de dire.</a:t>
            </a:r>
            <a:endParaRPr lang="fr-FR" noProof="0" dirty="0"/>
          </a:p>
          <a:p>
            <a:pPr marL="652099" lvl="1" indent="-177845">
              <a:lnSpc>
                <a:spcPct val="115000"/>
              </a:lnSpc>
              <a:spcBef>
                <a:spcPts val="0"/>
              </a:spcBef>
              <a:buClr>
                <a:schemeClr val="dk1"/>
              </a:buClr>
              <a:buSzPts val="1200"/>
              <a:buFont typeface="Courier New"/>
              <a:buChar char="o"/>
            </a:pPr>
            <a:r>
              <a:rPr lang="fr-FR" dirty="0"/>
              <a:t>Ils peuvent aider le public à </a:t>
            </a:r>
            <a:r>
              <a:rPr lang="fr-FR" b="1" dirty="0"/>
              <a:t>se souvenir des points clés </a:t>
            </a:r>
            <a:r>
              <a:rPr lang="fr-FR" dirty="0"/>
              <a:t>ou à voir comment les résultats s'articulent entre eux.</a:t>
            </a:r>
            <a:endParaRPr lang="fr-FR" noProof="0" dirty="0"/>
          </a:p>
          <a:p>
            <a:pPr marL="652099" lvl="1" indent="-177845">
              <a:lnSpc>
                <a:spcPct val="115000"/>
              </a:lnSpc>
              <a:spcBef>
                <a:spcPts val="0"/>
              </a:spcBef>
              <a:buClr>
                <a:schemeClr val="dk1"/>
              </a:buClr>
              <a:buSzPts val="1200"/>
              <a:buFont typeface="Courier New"/>
              <a:buChar char="o"/>
            </a:pPr>
            <a:r>
              <a:rPr lang="fr-FR" dirty="0"/>
              <a:t>Des visuels efficaces peuvent aider le public à comprendre des </a:t>
            </a:r>
            <a:r>
              <a:rPr lang="fr-FR" b="1" dirty="0"/>
              <a:t>informations complexes</a:t>
            </a:r>
            <a:r>
              <a:rPr lang="fr-FR" dirty="0"/>
              <a:t>.</a:t>
            </a:r>
            <a:endParaRPr lang="fr-FR" noProof="0" dirty="0"/>
          </a:p>
          <a:p>
            <a:pPr marL="652099" lvl="1" indent="-177845">
              <a:lnSpc>
                <a:spcPct val="115000"/>
              </a:lnSpc>
              <a:spcBef>
                <a:spcPts val="0"/>
              </a:spcBef>
              <a:buClr>
                <a:schemeClr val="dk1"/>
              </a:buClr>
              <a:buSzPts val="1200"/>
              <a:buFont typeface="Courier New"/>
              <a:buChar char="o"/>
            </a:pPr>
            <a:r>
              <a:rPr lang="fr-FR" dirty="0"/>
              <a:t>Les graphiques qui illustrent les résultats critiques peuvent établir la </a:t>
            </a:r>
            <a:r>
              <a:rPr lang="fr-FR" b="1" dirty="0"/>
              <a:t>fiabilité et la validité des données </a:t>
            </a:r>
            <a:r>
              <a:rPr lang="fr-FR" dirty="0"/>
              <a:t>pour le public.</a:t>
            </a:r>
            <a:endParaRPr lang="fr-FR" noProof="0" dirty="0"/>
          </a:p>
          <a:p>
            <a:pPr marL="652099" lvl="1" indent="-177845">
              <a:lnSpc>
                <a:spcPct val="115000"/>
              </a:lnSpc>
              <a:spcBef>
                <a:spcPts val="0"/>
              </a:spcBef>
              <a:buClr>
                <a:schemeClr val="dk1"/>
              </a:buClr>
              <a:buSzPts val="1200"/>
              <a:buFont typeface="Courier New"/>
              <a:buChar char="o"/>
            </a:pPr>
            <a:r>
              <a:rPr lang="fr-FR" b="1" dirty="0"/>
              <a:t>&lt;CLIQUER&gt; </a:t>
            </a:r>
            <a:r>
              <a:rPr lang="fr-FR" dirty="0"/>
              <a:t>Certaines conférences fournissent des lignes directrices spécifiques. Dans ce cas, </a:t>
            </a:r>
            <a:r>
              <a:rPr lang="fr-FR" b="1" dirty="0"/>
              <a:t>suivez les directives fournies</a:t>
            </a:r>
            <a:r>
              <a:rPr lang="fr-FR" dirty="0"/>
              <a:t>.</a:t>
            </a:r>
            <a:endParaRPr lang="fr-FR" noProof="0" dirty="0"/>
          </a:p>
          <a:p>
            <a:pPr marL="652099" lvl="1" indent="-177845">
              <a:lnSpc>
                <a:spcPct val="115000"/>
              </a:lnSpc>
              <a:spcBef>
                <a:spcPts val="0"/>
              </a:spcBef>
              <a:buClr>
                <a:schemeClr val="dk1"/>
              </a:buClr>
              <a:buSzPts val="1200"/>
              <a:buFont typeface="Courier New"/>
              <a:buChar char="o"/>
            </a:pPr>
            <a:r>
              <a:rPr lang="fr-FR" b="1" dirty="0"/>
              <a:t>&lt;CLIQUER&gt; </a:t>
            </a:r>
            <a:r>
              <a:rPr lang="fr-FR" dirty="0"/>
              <a:t>En termes de caractéristiques visuelles, utilisez des textes suffisamment grands pour être lus et des couleurs contrastées faciles à regarder et à interpréter pour votre public.</a:t>
            </a:r>
            <a:endParaRPr lang="fr-FR" noProof="0" dirty="0"/>
          </a:p>
          <a:p>
            <a:pPr marL="652099" lvl="1" indent="-177845">
              <a:lnSpc>
                <a:spcPct val="115000"/>
              </a:lnSpc>
              <a:spcBef>
                <a:spcPts val="0"/>
              </a:spcBef>
              <a:buClr>
                <a:schemeClr val="dk1"/>
              </a:buClr>
              <a:buSzPts val="1200"/>
              <a:buFont typeface="Courier New"/>
              <a:buChar char="o"/>
            </a:pPr>
            <a:r>
              <a:rPr lang="fr-FR" b="1" dirty="0"/>
              <a:t>&lt;CLIQUER&gt; </a:t>
            </a:r>
            <a:r>
              <a:rPr lang="fr-FR" dirty="0"/>
              <a:t>Enfin, </a:t>
            </a:r>
            <a:r>
              <a:rPr lang="fr-FR" b="1" dirty="0"/>
              <a:t>évitez la « mort par PowerPoint ». </a:t>
            </a:r>
            <a:r>
              <a:rPr lang="fr-FR" dirty="0"/>
              <a:t>Il s'agit d'une expression devenue populaire pour les présentations qui comprennent diapositive après diapositive similaire après diapositive similaire, en d'autres termes, des diapositives répétitives et ennuyeuses. Une ou deux diapositives suffisent, mais utilisez ensuite une présentation visuelle différente.</a:t>
            </a:r>
            <a:endParaRPr lang="fr-FR" noProof="0" dirty="0"/>
          </a:p>
          <a:p>
            <a:pPr marL="0" indent="0">
              <a:spcBef>
                <a:spcPts val="373"/>
              </a:spcBef>
            </a:pPr>
            <a:endParaRPr dirty="0"/>
          </a:p>
        </p:txBody>
      </p:sp>
      <p:sp>
        <p:nvSpPr>
          <p:cNvPr id="663" name="Google Shape;663;p3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p3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70" name="Google Shape;670;p3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Une fois que le contenu et l'apparence de la présentation sont finalisés, ou au moins qu'une première version est terminée, demandez à un collègue ou à une autre personne de confiance de la réviser. Il est facile de négliger les erreurs dans son propre travail. De plus, un regard neuf peut aider à identifier les points qui pourraient être confus pour d'autres personnes ou qui nécessitent des éclaircissements.  Demandez aux relecteurs ce qu'ils pensent de la présentation générale. Par exemple, la présentation est-elle organisée de manière raisonnable ? Se déroule-t-elle de manière logique ? Est-elle trop détaillée ou faut-il plus de détails ? Certaines parties prêtent-elles à confusion ?</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Demandez également à vos collègues d'examiner les diapositives d'un œil critique. Les caractères sont-ils suffisamment grands ? Le texte est-il réduit au minimum (des mots clés plutôt que des phrases entières) ? Les diapositives sont-elles attrayantes ? Ont-elles un aspect cohérent, sans être répétitives ? Par exemple, les titres ont-ils la même police et la même couleur ? Y a-t-il des erreurs de typographie ou d'orthographe ?  Demandez-leur de vous faire part de leur impression sur l'ensemble de la présentation.</a:t>
            </a:r>
            <a:endParaRPr lang="fr-FR" noProof="0" dirty="0"/>
          </a:p>
          <a:p>
            <a:pPr marL="256887" indent="-177845">
              <a:lnSpc>
                <a:spcPct val="115000"/>
              </a:lnSpc>
              <a:spcBef>
                <a:spcPts val="622"/>
              </a:spcBef>
              <a:buClr>
                <a:schemeClr val="dk1"/>
              </a:buClr>
              <a:buSzPts val="1200"/>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Enfin, demandez-leur s'ils ont des questions ou si un membre de l'auditoire pourrait en avoir. Le fait d'entendre les questions possibles permet de planifier au moins quelques réponses à l'avance.</a:t>
            </a:r>
            <a:endParaRPr lang="fr-FR" noProof="0" dirty="0"/>
          </a:p>
          <a:p>
            <a:pPr marL="0" indent="0">
              <a:spcBef>
                <a:spcPts val="373"/>
              </a:spcBef>
            </a:pPr>
            <a:endParaRPr dirty="0"/>
          </a:p>
        </p:txBody>
      </p:sp>
      <p:sp>
        <p:nvSpPr>
          <p:cNvPr id="671" name="Google Shape;671;p3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6"/>
        <p:cNvGrpSpPr/>
        <p:nvPr/>
      </p:nvGrpSpPr>
      <p:grpSpPr>
        <a:xfrm>
          <a:off x="0" y="0"/>
          <a:ext cx="0" cy="0"/>
          <a:chOff x="0" y="0"/>
          <a:chExt cx="0" cy="0"/>
        </a:xfrm>
      </p:grpSpPr>
      <p:sp>
        <p:nvSpPr>
          <p:cNvPr id="677" name="Google Shape;677;p3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78" name="Google Shape;678;p3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Une fois que votre ou vos relecteurs vous ont soumis leurs propositions de modifications, n'oubliez pas de leur poser des questions pour clarifier leurs suggestions. En fin de compte, vous ferez appel à votre propre jugement pour déterminer les modifications à apporter, mais il est important que vous compreniez clairement pourquoi ils proposent certaines modifications.</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N'oubliez pas que les personnes qui ont donné de leur temps pour vous aider dans votre présentation vous font une faveur. N'oubliez pas de les remercier !  Finalisez votre présentation. Corrigez les problèmes évidents, mais évitez de vous montrer perfectionniste. Acceptez que la version finale soit définitive une fois qu'elle a fait l'objet de deux séries d'éditions.</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Pour finir, mettez la dernière main à votre script. Si vous présentez un tableau qui demande un certain temps de compréhension, insérez le mot « Pause » dans votre texte pour vous inciter à le faire. De même, veillez à ce que votre texte se termine par « Merci ».  Utilisez des caractères de grande taille, puis imprimez votre texte.</a:t>
            </a:r>
            <a:endParaRPr lang="fr-FR" noProof="0" dirty="0"/>
          </a:p>
          <a:p>
            <a:pPr marL="0" indent="0">
              <a:spcBef>
                <a:spcPts val="373"/>
              </a:spcBef>
            </a:pPr>
            <a:endParaRPr dirty="0"/>
          </a:p>
        </p:txBody>
      </p:sp>
      <p:sp>
        <p:nvSpPr>
          <p:cNvPr id="679" name="Google Shape;679;p3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3"/>
        <p:cNvGrpSpPr/>
        <p:nvPr/>
      </p:nvGrpSpPr>
      <p:grpSpPr>
        <a:xfrm>
          <a:off x="0" y="0"/>
          <a:ext cx="0" cy="0"/>
          <a:chOff x="0" y="0"/>
          <a:chExt cx="0" cy="0"/>
        </a:xfrm>
      </p:grpSpPr>
      <p:sp>
        <p:nvSpPr>
          <p:cNvPr id="684" name="Google Shape;684;p3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85" name="Google Shape;685;p3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La pratique aide le présentateur à prendre confiance en ses compétences de présentation et à se familiariser avec le contenu de la présentation.  Quelle que soit la familiarité du présentateur, il est toujours bon de pratiquer la présentation avant de se tenir devant le public. S'entraîner d'abord à la maison. La plupart des présentateurs s'exercent d'abord seuls. Certains s'exercent ensuite devant leur conjoint ou un frère ou une sœur. Entraînez-vous à utiliser les aides visuelles plutôt que de vous contenter de lire le script. Demandez à vos collègues de vous faire part de leurs observations et de leurs critiques pendant que vous vous entraînez à faire la présentation. </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Si vous vous préparez pour une conférence, envisagez d'abord de faire la présentation au cours d'une réunion interne du personnel et de demander l'avis de vos collègues. De même, lorsque vous vous entraînez, chronométrez-vous.  Si possible, entraînez-vous à faire la présentation dans la salle où elle aura lieu. Apprenez à utiliser l'équipement, notamment à baisser les lumières, à faire avancer les diapositives et à utiliser le pointeur. </a:t>
            </a:r>
            <a:endParaRPr lang="fr-FR" noProof="0" dirty="0"/>
          </a:p>
          <a:p>
            <a:pPr marL="177845" indent="-98803">
              <a:lnSpc>
                <a:spcPct val="115000"/>
              </a:lnSpc>
              <a:spcBef>
                <a:spcPts val="622"/>
              </a:spcBef>
              <a:buClr>
                <a:schemeClr val="dk1"/>
              </a:buClr>
              <a:buSzPts val="1200"/>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Posez la question</a:t>
            </a:r>
            <a:r>
              <a:rPr lang="fr-FR" b="1" dirty="0"/>
              <a:t> : </a:t>
            </a:r>
            <a:r>
              <a:rPr lang="fr-FR" dirty="0"/>
              <a:t>Avez-vous d'autres conseils ou idées pour améliorer vos compétences en matière de présentation ?</a:t>
            </a:r>
            <a:endParaRPr lang="fr-FR" noProof="0" dirty="0"/>
          </a:p>
          <a:p>
            <a:pPr marL="0" indent="0">
              <a:lnSpc>
                <a:spcPct val="115000"/>
              </a:lnSpc>
              <a:spcBef>
                <a:spcPts val="622"/>
              </a:spcBef>
              <a:buClr>
                <a:schemeClr val="dk1"/>
              </a:buClr>
              <a:buSzPts val="1200"/>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Réponses possibles :</a:t>
            </a:r>
            <a:endParaRPr lang="fr-FR" dirty="0"/>
          </a:p>
          <a:p>
            <a:pPr marL="652099" lvl="1" indent="-177845">
              <a:lnSpc>
                <a:spcPct val="115000"/>
              </a:lnSpc>
              <a:spcBef>
                <a:spcPts val="0"/>
              </a:spcBef>
              <a:buClr>
                <a:schemeClr val="dk1"/>
              </a:buClr>
              <a:buSzPts val="1200"/>
              <a:buFont typeface="Courier New"/>
              <a:buChar char="o"/>
            </a:pPr>
            <a:r>
              <a:rPr lang="fr-FR" i="1" dirty="0"/>
              <a:t>Recherchez des occasions de vous entraîner à parler en public.</a:t>
            </a:r>
            <a:endParaRPr lang="fr-FR" noProof="0" dirty="0"/>
          </a:p>
          <a:p>
            <a:pPr marL="652099" lvl="1" indent="-177845">
              <a:lnSpc>
                <a:spcPct val="115000"/>
              </a:lnSpc>
              <a:spcBef>
                <a:spcPts val="0"/>
              </a:spcBef>
              <a:buClr>
                <a:schemeClr val="dk1"/>
              </a:buClr>
              <a:buSzPts val="1200"/>
              <a:buFont typeface="Courier New"/>
              <a:buChar char="o"/>
            </a:pPr>
            <a:r>
              <a:rPr lang="fr-FR" i="1" dirty="0"/>
              <a:t>Observez d'autres orateurs lorsque vous le pouvez. L'idéal est d'observer de bons orateurs, compétents. Mais parfois, l'observation d'orateurs moins compétents peut vous aider à reconnaître les pratiques à éviter.</a:t>
            </a:r>
            <a:endParaRPr lang="fr-FR" noProof="0" dirty="0"/>
          </a:p>
          <a:p>
            <a:pPr marL="652099" lvl="1" indent="-177845">
              <a:lnSpc>
                <a:spcPct val="115000"/>
              </a:lnSpc>
              <a:spcBef>
                <a:spcPts val="0"/>
              </a:spcBef>
              <a:buClr>
                <a:schemeClr val="dk1"/>
              </a:buClr>
              <a:buSzPts val="1200"/>
              <a:buFont typeface="Courier New"/>
              <a:buChar char="o"/>
            </a:pPr>
            <a:r>
              <a:rPr lang="fr-FR" i="1" dirty="0"/>
              <a:t>Enregistrez-vous (pour vous regarder et vous écouter plus tard) afin d'améliorer votre performance et de vous critiquer.</a:t>
            </a:r>
            <a:endParaRPr lang="fr-FR" noProof="0" dirty="0"/>
          </a:p>
          <a:p>
            <a:pPr marL="0" indent="0">
              <a:spcBef>
                <a:spcPts val="373"/>
              </a:spcBef>
            </a:pPr>
            <a:endParaRPr dirty="0"/>
          </a:p>
        </p:txBody>
      </p:sp>
      <p:sp>
        <p:nvSpPr>
          <p:cNvPr id="686" name="Google Shape;686;p3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Google Shape;691;p3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92" name="Google Shape;692;p3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Nous avons abordé l'étape de planification et l'étape de préparation.  Passons maintenant à l'étape de la présentation.  </a:t>
            </a:r>
            <a:r>
              <a:rPr lang="fr-FR" b="1" dirty="0"/>
              <a:t>Tout d'abord, n'oubliez pas d'apporter votre script et une clé USB contenant vos diapositives à la présentation !  </a:t>
            </a:r>
            <a:r>
              <a:rPr lang="fr-FR" dirty="0"/>
              <a:t>Ensuite, lorsque ce sera votre tour de présenter, </a:t>
            </a:r>
            <a:endParaRPr lang="fr-FR" noProof="0" dirty="0"/>
          </a:p>
          <a:p>
            <a:pPr marL="652099" lvl="1" indent="-177845">
              <a:lnSpc>
                <a:spcPct val="115000"/>
              </a:lnSpc>
              <a:spcBef>
                <a:spcPts val="0"/>
              </a:spcBef>
              <a:buClr>
                <a:schemeClr val="dk1"/>
              </a:buClr>
              <a:buSzPts val="1200"/>
              <a:buFont typeface="Courier New"/>
              <a:buChar char="o"/>
            </a:pPr>
            <a:r>
              <a:rPr lang="fr-FR" dirty="0"/>
              <a:t>Respirez,</a:t>
            </a:r>
            <a:endParaRPr lang="fr-FR" noProof="0" dirty="0"/>
          </a:p>
          <a:p>
            <a:pPr marL="652099" lvl="1" indent="-177845">
              <a:lnSpc>
                <a:spcPct val="115000"/>
              </a:lnSpc>
              <a:spcBef>
                <a:spcPts val="0"/>
              </a:spcBef>
              <a:buClr>
                <a:schemeClr val="dk1"/>
              </a:buClr>
              <a:buSzPts val="1200"/>
              <a:buFont typeface="Courier New"/>
              <a:buChar char="o"/>
            </a:pPr>
            <a:r>
              <a:rPr lang="fr-FR" dirty="0"/>
              <a:t>Présenter/livrer,</a:t>
            </a:r>
            <a:endParaRPr lang="fr-FR" noProof="0" dirty="0"/>
          </a:p>
          <a:p>
            <a:pPr marL="652099" lvl="1" indent="-177845">
              <a:lnSpc>
                <a:spcPct val="115000"/>
              </a:lnSpc>
              <a:spcBef>
                <a:spcPts val="0"/>
              </a:spcBef>
              <a:buClr>
                <a:schemeClr val="dk1"/>
              </a:buClr>
              <a:buSzPts val="1200"/>
              <a:buFont typeface="Courier New"/>
              <a:buChar char="o"/>
            </a:pPr>
            <a:r>
              <a:rPr lang="fr-FR" dirty="0"/>
              <a:t>Gérer les questions-réponses, et </a:t>
            </a:r>
            <a:endParaRPr lang="fr-FR" noProof="0" dirty="0"/>
          </a:p>
          <a:p>
            <a:pPr marL="652099" lvl="1" indent="-177845">
              <a:lnSpc>
                <a:spcPct val="115000"/>
              </a:lnSpc>
              <a:spcBef>
                <a:spcPts val="0"/>
              </a:spcBef>
              <a:buClr>
                <a:schemeClr val="dk1"/>
              </a:buClr>
              <a:buSzPts val="1200"/>
              <a:buFont typeface="Courier New"/>
              <a:buChar char="o"/>
            </a:pPr>
            <a:r>
              <a:rPr lang="fr-FR" dirty="0"/>
              <a:t>Prenez des notes.</a:t>
            </a:r>
            <a:endParaRPr lang="fr-FR" noProof="0" dirty="0"/>
          </a:p>
          <a:p>
            <a:pPr marL="0" indent="0">
              <a:spcBef>
                <a:spcPts val="373"/>
              </a:spcBef>
            </a:pPr>
            <a:endParaRPr dirty="0"/>
          </a:p>
        </p:txBody>
      </p:sp>
      <p:sp>
        <p:nvSpPr>
          <p:cNvPr id="693" name="Google Shape;693;p3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4"/>
        <p:cNvGrpSpPr/>
        <p:nvPr/>
      </p:nvGrpSpPr>
      <p:grpSpPr>
        <a:xfrm>
          <a:off x="0" y="0"/>
          <a:ext cx="0" cy="0"/>
          <a:chOff x="0" y="0"/>
          <a:chExt cx="0" cy="0"/>
        </a:xfrm>
      </p:grpSpPr>
      <p:sp>
        <p:nvSpPr>
          <p:cNvPr id="705" name="Google Shape;705;p3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06" name="Google Shape;706;p3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622"/>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Après avoir fait l'effort de planifier et de préparer la présentation, la phase finale de la stratégie de présentation est la présentation !  Parler en public est l'une des peurs les plus courantes. Pour atténuer cette peur, voici quelques conseils :</a:t>
            </a:r>
            <a:endParaRPr lang="fr-FR" noProof="0" dirty="0"/>
          </a:p>
          <a:p>
            <a:pPr marL="652099" lvl="1" indent="-177845">
              <a:lnSpc>
                <a:spcPct val="115000"/>
              </a:lnSpc>
              <a:spcBef>
                <a:spcPts val="0"/>
              </a:spcBef>
              <a:buClr>
                <a:schemeClr val="dk1"/>
              </a:buClr>
              <a:buSzPts val="1200"/>
              <a:buFont typeface="Courier New"/>
              <a:buChar char="o"/>
            </a:pPr>
            <a:r>
              <a:rPr lang="fr-FR" dirty="0"/>
              <a:t>Essayez de vous détendre. N'oubliez pas que vous êtes l'expert de votre présentation.</a:t>
            </a:r>
            <a:endParaRPr lang="fr-FR" noProof="0" dirty="0"/>
          </a:p>
          <a:p>
            <a:pPr marL="652099" lvl="1" indent="-177845">
              <a:lnSpc>
                <a:spcPct val="115000"/>
              </a:lnSpc>
              <a:spcBef>
                <a:spcPts val="0"/>
              </a:spcBef>
              <a:buClr>
                <a:schemeClr val="dk1"/>
              </a:buClr>
              <a:buSzPts val="1200"/>
              <a:buFont typeface="Courier New"/>
              <a:buChar char="o"/>
            </a:pPr>
            <a:r>
              <a:rPr lang="fr-FR" dirty="0"/>
              <a:t>Passez une bonne nuit de sommeil avant le jour de la présentation.</a:t>
            </a:r>
            <a:endParaRPr lang="fr-FR" noProof="0" dirty="0"/>
          </a:p>
          <a:p>
            <a:pPr marL="652099" lvl="1" indent="-177845">
              <a:lnSpc>
                <a:spcPct val="115000"/>
              </a:lnSpc>
              <a:spcBef>
                <a:spcPts val="0"/>
              </a:spcBef>
              <a:buClr>
                <a:schemeClr val="dk1"/>
              </a:buClr>
              <a:buSzPts val="1200"/>
              <a:buFont typeface="Courier New"/>
              <a:buChar char="o"/>
            </a:pPr>
            <a:r>
              <a:rPr lang="fr-FR" dirty="0"/>
              <a:t>Dans la mesure du possible, familiarisez-vous avec l'espace dans lequel vous ferez votre présentation et arrivez à l'avance pour télécharger votre présentation ou vous assurer que la technologie dont vous avez besoin fonctionne.</a:t>
            </a:r>
            <a:endParaRPr lang="fr-FR" noProof="0" dirty="0"/>
          </a:p>
          <a:p>
            <a:pPr marL="652099" lvl="1" indent="-177845">
              <a:lnSpc>
                <a:spcPct val="115000"/>
              </a:lnSpc>
              <a:spcBef>
                <a:spcPts val="0"/>
              </a:spcBef>
              <a:buClr>
                <a:schemeClr val="dk1"/>
              </a:buClr>
              <a:buSzPts val="1200"/>
              <a:buFont typeface="Courier New"/>
              <a:buChar char="o"/>
            </a:pPr>
            <a:r>
              <a:rPr lang="fr-FR" dirty="0"/>
              <a:t>Respirez profondément pour vous stabiliser avant de commencer à parler.</a:t>
            </a:r>
            <a:endParaRPr lang="fr-FR" noProof="0" dirty="0"/>
          </a:p>
          <a:p>
            <a:pPr marL="652099" lvl="1" indent="-177845">
              <a:lnSpc>
                <a:spcPct val="115000"/>
              </a:lnSpc>
              <a:spcBef>
                <a:spcPts val="0"/>
              </a:spcBef>
              <a:buClr>
                <a:schemeClr val="dk1"/>
              </a:buClr>
              <a:buSzPts val="1200"/>
              <a:buFont typeface="Courier New"/>
              <a:buChar char="o"/>
            </a:pPr>
            <a:r>
              <a:rPr lang="fr-FR" dirty="0"/>
              <a:t>Évitez de parler trop vite ; parlez lentement et clairement pour vous assurer que l'auditoire comprend.</a:t>
            </a:r>
            <a:endParaRPr lang="fr-FR" noProof="0" dirty="0"/>
          </a:p>
          <a:p>
            <a:pPr marL="652099" lvl="1" indent="-177845">
              <a:lnSpc>
                <a:spcPct val="115000"/>
              </a:lnSpc>
              <a:spcBef>
                <a:spcPts val="0"/>
              </a:spcBef>
              <a:buClr>
                <a:schemeClr val="dk1"/>
              </a:buClr>
              <a:buSzPts val="1200"/>
              <a:buFont typeface="Courier New"/>
              <a:buChar char="o"/>
            </a:pPr>
            <a:r>
              <a:rPr lang="fr-FR" dirty="0"/>
              <a:t>Regardez votre public ; le fait de ne regarder que vos notes peut diminuer l'intérêt de l'auditoire.</a:t>
            </a:r>
            <a:endParaRPr lang="fr-FR" noProof="0" dirty="0"/>
          </a:p>
          <a:p>
            <a:pPr marL="652099" lvl="1" indent="-177845">
              <a:lnSpc>
                <a:spcPct val="115000"/>
              </a:lnSpc>
              <a:spcBef>
                <a:spcPts val="0"/>
              </a:spcBef>
              <a:buClr>
                <a:schemeClr val="dk1"/>
              </a:buClr>
              <a:buSzPts val="1200"/>
              <a:buFont typeface="Courier New"/>
              <a:buChar char="o"/>
            </a:pPr>
            <a:r>
              <a:rPr lang="fr-FR" dirty="0"/>
              <a:t>Envisagez d'imprimer votre exposé, de sorte que si vous vous perdez pendant la présentation, vous puissiez lire et vous souvenir des points clés que vous essayiez de faire valoir.</a:t>
            </a:r>
            <a:endParaRPr lang="fr-FR" noProof="0" dirty="0"/>
          </a:p>
          <a:p>
            <a:pPr marL="652099" lvl="1" indent="-98803">
              <a:lnSpc>
                <a:spcPct val="115000"/>
              </a:lnSpc>
              <a:spcBef>
                <a:spcPts val="0"/>
              </a:spcBef>
              <a:buClr>
                <a:schemeClr val="dk1"/>
              </a:buClr>
              <a:buSzPts val="1200"/>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Demandez</a:t>
            </a:r>
            <a:r>
              <a:rPr lang="fr-FR" b="1" dirty="0"/>
              <a:t> </a:t>
            </a:r>
            <a:r>
              <a:rPr lang="fr-FR" dirty="0"/>
              <a:t>aux participants s'ils ont des astuces pour se détendre avant de faire une présentation.</a:t>
            </a:r>
            <a:endParaRPr lang="fr-FR" noProof="0" dirty="0"/>
          </a:p>
          <a:p>
            <a:pPr marL="177845" indent="-98803">
              <a:lnSpc>
                <a:spcPct val="115000"/>
              </a:lnSpc>
              <a:spcBef>
                <a:spcPts val="0"/>
              </a:spcBef>
              <a:buClr>
                <a:schemeClr val="dk1"/>
              </a:buClr>
              <a:buSzPts val="1200"/>
            </a:pPr>
            <a:endParaRPr lang="fr-FR" dirty="0"/>
          </a:p>
          <a:p>
            <a:pPr marL="177845" indent="-177845">
              <a:lnSpc>
                <a:spcPct val="115000"/>
              </a:lnSpc>
              <a:spcBef>
                <a:spcPts val="0"/>
              </a:spcBef>
              <a:buClr>
                <a:schemeClr val="dk1"/>
              </a:buClr>
              <a:buSzPts val="1200"/>
              <a:buFont typeface="Noto Sans Symbols"/>
              <a:buChar char="❖"/>
            </a:pPr>
            <a:r>
              <a:rPr lang="fr-FR" b="1" i="1" dirty="0"/>
              <a:t>Animer un bref échange de conseils entre les participants.</a:t>
            </a:r>
            <a:endParaRPr lang="fr-FR" noProof="0" dirty="0"/>
          </a:p>
          <a:p>
            <a:pPr marL="0" indent="0">
              <a:spcBef>
                <a:spcPts val="373"/>
              </a:spcBef>
            </a:pPr>
            <a:endParaRPr dirty="0"/>
          </a:p>
        </p:txBody>
      </p:sp>
      <p:sp>
        <p:nvSpPr>
          <p:cNvPr id="707" name="Google Shape;707;p3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p3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14" name="Google Shape;714;p3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622"/>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a:t>
            </a:r>
            <a:r>
              <a:rPr lang="fr-FR" dirty="0"/>
              <a:t> La présentation d'un exposé est le point culminant de tout le travail effectué.  Voici quelques conseils pour vous aider lors de votre présentation :</a:t>
            </a:r>
            <a:endParaRPr lang="fr-FR" noProof="0" dirty="0"/>
          </a:p>
          <a:p>
            <a:pPr marL="652099" lvl="1" indent="-177845">
              <a:lnSpc>
                <a:spcPct val="115000"/>
              </a:lnSpc>
              <a:spcBef>
                <a:spcPts val="0"/>
              </a:spcBef>
              <a:buClr>
                <a:schemeClr val="dk1"/>
              </a:buClr>
              <a:buSzPts val="1200"/>
              <a:buFont typeface="Courier New"/>
              <a:buChar char="o"/>
            </a:pPr>
            <a:r>
              <a:rPr lang="fr-FR" dirty="0"/>
              <a:t>L'utilisation du </a:t>
            </a:r>
            <a:r>
              <a:rPr lang="fr-FR" b="1" dirty="0"/>
              <a:t>contact visuel </a:t>
            </a:r>
            <a:r>
              <a:rPr lang="fr-FR" dirty="0"/>
              <a:t>dépend de la culture. Dans certaines cultures, le contact visuel est impoli, impolitique ou trop audacieux. Lorsque le contact visuel est acceptable, engagez votre public en le regardant dans les yeux. Une position intermédiaire peut consister à regarder par intermittence les personnes situées au fond de la salle.</a:t>
            </a:r>
            <a:endParaRPr lang="fr-FR" noProof="0" dirty="0"/>
          </a:p>
          <a:p>
            <a:pPr marL="652099" lvl="1" indent="-177845">
              <a:lnSpc>
                <a:spcPct val="115000"/>
              </a:lnSpc>
              <a:spcBef>
                <a:spcPts val="0"/>
              </a:spcBef>
              <a:buClr>
                <a:schemeClr val="dk1"/>
              </a:buClr>
              <a:buSzPts val="1200"/>
              <a:buFont typeface="Courier New"/>
              <a:buChar char="o"/>
            </a:pPr>
            <a:r>
              <a:rPr lang="fr-FR" b="1" dirty="0"/>
              <a:t>Soyez attentif à votre voix</a:t>
            </a:r>
            <a:r>
              <a:rPr lang="fr-FR" dirty="0"/>
              <a:t>. Évitez de parler trop doucement ou trop rapidement. Sachez que la nervosité peut vous pousser à parler plus vite. Respirez si nécessaire pour ralentir le rythme. Vous devez donner à votre auditoire le temps d'assimiler ce que vous dites.</a:t>
            </a:r>
            <a:endParaRPr lang="fr-FR" noProof="0" dirty="0"/>
          </a:p>
          <a:p>
            <a:pPr marL="652099" lvl="1" indent="-177845">
              <a:lnSpc>
                <a:spcPct val="115000"/>
              </a:lnSpc>
              <a:spcBef>
                <a:spcPts val="0"/>
              </a:spcBef>
              <a:buClr>
                <a:schemeClr val="dk1"/>
              </a:buClr>
              <a:buSzPts val="1200"/>
              <a:buFont typeface="Courier New"/>
              <a:buChar char="o"/>
            </a:pPr>
            <a:r>
              <a:rPr lang="fr-FR" b="1" dirty="0"/>
              <a:t>Animez votre voix </a:t>
            </a:r>
            <a:r>
              <a:rPr lang="fr-FR" dirty="0"/>
              <a:t>pour mettre l'accent sur certains points. Même si vous lisez directement votre texte, levez la tête régulièrement et essayez de varier votre ton pour éviter de paraître monotone.</a:t>
            </a:r>
            <a:endParaRPr lang="fr-FR" noProof="0" dirty="0"/>
          </a:p>
          <a:p>
            <a:pPr marL="652099" lvl="1" indent="-177845">
              <a:lnSpc>
                <a:spcPct val="115000"/>
              </a:lnSpc>
              <a:spcBef>
                <a:spcPts val="0"/>
              </a:spcBef>
              <a:buClr>
                <a:schemeClr val="dk1"/>
              </a:buClr>
              <a:buSzPts val="1200"/>
              <a:buFont typeface="Courier New"/>
              <a:buChar char="o"/>
            </a:pPr>
            <a:r>
              <a:rPr lang="fr-FR" dirty="0"/>
              <a:t>Si vous faites une présentation formelle, vous devrez peut-être vous tenir derrière un podium. </a:t>
            </a:r>
            <a:r>
              <a:rPr lang="fr-FR" b="1" dirty="0"/>
              <a:t>Se tenir droit </a:t>
            </a:r>
            <a:r>
              <a:rPr lang="fr-FR" dirty="0"/>
              <a:t>n'est pas seulement un gage de confiance pour les autres, c'est aussi un gage de confiance pour vous-même.</a:t>
            </a:r>
            <a:endParaRPr lang="fr-FR" noProof="0" dirty="0"/>
          </a:p>
          <a:p>
            <a:pPr marL="652099" lvl="1" indent="-177845">
              <a:lnSpc>
                <a:spcPct val="115000"/>
              </a:lnSpc>
              <a:spcBef>
                <a:spcPts val="0"/>
              </a:spcBef>
              <a:buClr>
                <a:schemeClr val="dk1"/>
              </a:buClr>
              <a:buSzPts val="1200"/>
              <a:buFont typeface="Courier New"/>
              <a:buChar char="o"/>
            </a:pPr>
            <a:r>
              <a:rPr lang="fr-FR" dirty="0"/>
              <a:t>Enfin, </a:t>
            </a:r>
            <a:r>
              <a:rPr lang="fr-FR" b="1" dirty="0"/>
              <a:t>terminez à temps</a:t>
            </a:r>
            <a:r>
              <a:rPr lang="fr-FR" dirty="0"/>
              <a:t>. Le temps de chacun est précieux et tout dépassement peut vous faire perdre votre public. </a:t>
            </a:r>
            <a:endParaRPr lang="fr-FR" noProof="0" dirty="0"/>
          </a:p>
          <a:p>
            <a:pPr marL="652099" lvl="1" indent="-177845">
              <a:lnSpc>
                <a:spcPct val="115000"/>
              </a:lnSpc>
              <a:spcBef>
                <a:spcPts val="0"/>
              </a:spcBef>
              <a:buClr>
                <a:schemeClr val="dk1"/>
              </a:buClr>
              <a:buSzPts val="1200"/>
              <a:buFont typeface="Courier New"/>
              <a:buChar char="o"/>
            </a:pPr>
            <a:r>
              <a:rPr lang="fr-FR" dirty="0"/>
              <a:t>Terminez la présentation en disant </a:t>
            </a:r>
            <a:r>
              <a:rPr lang="fr-FR" b="1" dirty="0"/>
              <a:t>« Merci ».</a:t>
            </a:r>
            <a:r>
              <a:rPr lang="fr-FR" dirty="0"/>
              <a:t> "Cette formule permet aux gens de savoir que vous avez terminé et de remercier le public d'avoir pris le temps de vous écouter.</a:t>
            </a:r>
            <a:endParaRPr lang="fr-FR" noProof="0" dirty="0"/>
          </a:p>
          <a:p>
            <a:pPr marL="652099" lvl="1" indent="-177845">
              <a:lnSpc>
                <a:spcPct val="115000"/>
              </a:lnSpc>
              <a:spcBef>
                <a:spcPts val="0"/>
              </a:spcBef>
              <a:buClr>
                <a:schemeClr val="dk1"/>
              </a:buClr>
              <a:buSzPts val="1200"/>
              <a:buFont typeface="Courier New"/>
              <a:buChar char="o"/>
            </a:pPr>
            <a:r>
              <a:rPr lang="fr-FR" dirty="0"/>
              <a:t>Il est toujours bon de donner au public un document auquel il peut se référer après la présentation. </a:t>
            </a:r>
            <a:r>
              <a:rPr lang="fr-FR" b="1" dirty="0"/>
              <a:t>Les documents à distribuer </a:t>
            </a:r>
            <a:r>
              <a:rPr lang="fr-FR" dirty="0"/>
              <a:t>peuvent contenir des points importants de votre présentation, des graphiques ou des tableaux clés. </a:t>
            </a:r>
            <a:endParaRPr lang="fr-FR" noProof="0" dirty="0"/>
          </a:p>
          <a:p>
            <a:pPr marL="355690" indent="-276648">
              <a:lnSpc>
                <a:spcPct val="115000"/>
              </a:lnSpc>
              <a:spcBef>
                <a:spcPts val="0"/>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Avez-vous d'autres conseils pour faire une présentation ?</a:t>
            </a:r>
            <a:endParaRPr lang="fr-FR" noProof="0" dirty="0"/>
          </a:p>
          <a:p>
            <a:pPr marL="177845" indent="-98803">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Noto Sans Symbols"/>
              <a:buChar char="❖"/>
            </a:pPr>
            <a:r>
              <a:rPr lang="fr-FR" b="1" i="1" dirty="0"/>
              <a:t>Animer un bref échange de conseils entre les participants.</a:t>
            </a:r>
            <a:endParaRPr lang="fr-FR" noProof="0" dirty="0"/>
          </a:p>
          <a:p>
            <a:pPr marL="177845" indent="-98803">
              <a:lnSpc>
                <a:spcPct val="115000"/>
              </a:lnSpc>
              <a:spcBef>
                <a:spcPts val="1245"/>
              </a:spcBef>
              <a:buClr>
                <a:schemeClr val="dk1"/>
              </a:buClr>
              <a:buSzPts val="1200"/>
            </a:pPr>
            <a:endParaRPr dirty="0"/>
          </a:p>
          <a:p>
            <a:pPr marL="0" indent="0">
              <a:spcBef>
                <a:spcPts val="373"/>
              </a:spcBef>
            </a:pPr>
            <a:endParaRPr dirty="0"/>
          </a:p>
        </p:txBody>
      </p:sp>
      <p:sp>
        <p:nvSpPr>
          <p:cNvPr id="715" name="Google Shape;715;p3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3" name="Google Shape;393;p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622"/>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Pour cette leçon, lorsque nous parlons de </a:t>
            </a:r>
            <a:r>
              <a:rPr lang="fr-FR" i="1" dirty="0"/>
              <a:t>présentation</a:t>
            </a:r>
            <a:r>
              <a:rPr lang="fr-FR" dirty="0"/>
              <a:t>, nous entendons un discours préparé ou planifié, soit avec un script complet, soit avec un plan ou des points de discussion à donner devant un groupe de personnes que vous connaissez ou que vous ne connaissez pas.  Il peut s'agir d'un groupe technique tel que le ministère de la santé, les agents de surveillance ou d'autres membres du personnel, ou d'un groupe non technique, tel que des politiciens ou la communauté. La présentation peut se faire avec des supports visuels tels que PowerPoint, ou sans.</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Bien que ce soit l'objet de cette leçon, les techniques et les conseils abordés au cours de cette leçon peuvent être utilisés dans d'autres situations, telles que les présentations d'affiches ou les interviews que vous donnez.</a:t>
            </a:r>
            <a:endParaRPr lang="fr-FR" noProof="0" dirty="0"/>
          </a:p>
          <a:p>
            <a:pPr marL="0" indent="0">
              <a:lnSpc>
                <a:spcPct val="115000"/>
              </a:lnSpc>
              <a:spcBef>
                <a:spcPts val="0"/>
              </a:spcBef>
            </a:pPr>
            <a:br>
              <a:rPr lang="fr-FR" i="1" dirty="0">
                <a:latin typeface="Times New Roman"/>
                <a:ea typeface="Times New Roman"/>
                <a:cs typeface="Times New Roman"/>
                <a:sym typeface="Times New Roman"/>
              </a:rPr>
            </a:br>
            <a:r>
              <a:rPr lang="fr-FR" i="1" dirty="0">
                <a:latin typeface="Times New Roman"/>
                <a:ea typeface="Times New Roman"/>
                <a:cs typeface="Times New Roman"/>
                <a:sym typeface="Times New Roman"/>
              </a:rPr>
              <a:t> </a:t>
            </a:r>
            <a:endParaRPr dirty="0">
              <a:latin typeface="Times New Roman"/>
              <a:ea typeface="Times New Roman"/>
              <a:cs typeface="Times New Roman"/>
              <a:sym typeface="Times New Roman"/>
            </a:endParaRPr>
          </a:p>
          <a:p>
            <a:pPr marL="0" indent="0">
              <a:spcBef>
                <a:spcPts val="373"/>
              </a:spcBef>
            </a:pPr>
            <a:endParaRPr dirty="0"/>
          </a:p>
        </p:txBody>
      </p:sp>
      <p:sp>
        <p:nvSpPr>
          <p:cNvPr id="394" name="Google Shape;394;p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0"/>
        <p:cNvGrpSpPr/>
        <p:nvPr/>
      </p:nvGrpSpPr>
      <p:grpSpPr>
        <a:xfrm>
          <a:off x="0" y="0"/>
          <a:ext cx="0" cy="0"/>
          <a:chOff x="0" y="0"/>
          <a:chExt cx="0" cy="0"/>
        </a:xfrm>
      </p:grpSpPr>
      <p:sp>
        <p:nvSpPr>
          <p:cNvPr id="721" name="Google Shape;721;p40: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22" name="Google Shape;722;p40: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La</a:t>
            </a:r>
            <a:r>
              <a:rPr lang="fr-FR" b="1" dirty="0"/>
              <a:t> </a:t>
            </a:r>
            <a:r>
              <a:rPr lang="fr-FR" dirty="0"/>
              <a:t>présentation est terminée, mais ce n'est pas la fin. La séance de questions-réponses qui suit une présentation est une occasion précieuse pour les membres de l'auditoire de demander plus d'informations sur l’investigation qui a été menée.  Pendant cette période, les membres de l'auditoire peuvent demander plus de détails sur certains aspects de la présentation. S'il s'agit d'une présentation technique, c'est souvent l'occasion de développer des points qui n'ont pas été abordés en raison de la brièveté relative des présentations orales scientifiques. Dans le cas d'une présentation non technique, la session peut permettre aux auditeurs de clarifier des termes peu familiers ou de s'assurer qu'ils ont bien compris le message.</a:t>
            </a:r>
            <a:endParaRPr lang="fr-FR" noProof="0" dirty="0"/>
          </a:p>
          <a:p>
            <a:pPr marL="177845" indent="-177845">
              <a:lnSpc>
                <a:spcPct val="115000"/>
              </a:lnSpc>
              <a:spcBef>
                <a:spcPts val="622"/>
              </a:spcBef>
              <a:buFont typeface="Wingdings" panose="05000000000000000000" pitchFamily="2" charset="2"/>
              <a:buChar char="§"/>
            </a:pPr>
            <a:endParaRPr lang="fr-FR"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Lorsque vous répondez à des questions, suivez les étapes suivantes :</a:t>
            </a:r>
            <a:endParaRPr lang="fr-FR" noProof="0" dirty="0"/>
          </a:p>
          <a:p>
            <a:pPr marL="652099" lvl="1" indent="-177845">
              <a:lnSpc>
                <a:spcPct val="115000"/>
              </a:lnSpc>
              <a:spcBef>
                <a:spcPts val="0"/>
              </a:spcBef>
              <a:buClr>
                <a:schemeClr val="dk1"/>
              </a:buClr>
              <a:buSzPts val="1200"/>
              <a:buFont typeface="Courier New"/>
              <a:buChar char="o"/>
            </a:pPr>
            <a:r>
              <a:rPr lang="fr-FR" dirty="0"/>
              <a:t>Répétez une question pour vous assurer que tout le monde l'a entendue avant de proposer une réponse.</a:t>
            </a:r>
            <a:endParaRPr lang="fr-FR" noProof="0" dirty="0"/>
          </a:p>
          <a:p>
            <a:pPr marL="652099" lvl="1" indent="-177845">
              <a:lnSpc>
                <a:spcPct val="115000"/>
              </a:lnSpc>
              <a:spcBef>
                <a:spcPts val="0"/>
              </a:spcBef>
              <a:buClr>
                <a:schemeClr val="dk1"/>
              </a:buClr>
              <a:buSzPts val="1200"/>
              <a:buFont typeface="Courier New"/>
              <a:buChar char="o"/>
            </a:pPr>
            <a:r>
              <a:rPr lang="fr-FR" dirty="0"/>
              <a:t>Si vous n'avez pas entendu ou compris la question posée, demandez à l'auteur de la question de bien vouloir répéter ou clarifier le point clé de la question.</a:t>
            </a:r>
            <a:endParaRPr lang="fr-FR" noProof="0" dirty="0"/>
          </a:p>
          <a:p>
            <a:pPr marL="652099" lvl="1" indent="-177845">
              <a:lnSpc>
                <a:spcPct val="115000"/>
              </a:lnSpc>
              <a:spcBef>
                <a:spcPts val="0"/>
              </a:spcBef>
              <a:buClr>
                <a:schemeClr val="dk1"/>
              </a:buClr>
              <a:buSzPts val="1200"/>
              <a:buFont typeface="Courier New"/>
              <a:buChar char="o"/>
            </a:pPr>
            <a:r>
              <a:rPr lang="fr-FR" dirty="0"/>
              <a:t>Essayez de donner des réponses spécifiques plutôt que des réponses vagues ou générales. Veillez à ce que les réponses soient pertinentes par rapport à la question et à la présentation.</a:t>
            </a:r>
            <a:endParaRPr lang="fr-FR" noProof="0" dirty="0"/>
          </a:p>
          <a:p>
            <a:pPr marL="652099" lvl="1" indent="-177845">
              <a:lnSpc>
                <a:spcPct val="115000"/>
              </a:lnSpc>
              <a:spcBef>
                <a:spcPts val="0"/>
              </a:spcBef>
              <a:buClr>
                <a:schemeClr val="dk1"/>
              </a:buClr>
              <a:buSzPts val="1200"/>
              <a:buFont typeface="Courier New"/>
              <a:buChar char="o"/>
            </a:pPr>
            <a:r>
              <a:rPr lang="fr-FR" dirty="0"/>
              <a:t>Restez sur le sujet. Si la question n'est pas pertinente par rapport à la présentation, encouragez la personne à rester après la présentation pour en discuter. N'oubliez pas votre SOCO !</a:t>
            </a:r>
            <a:endParaRPr lang="fr-FR" noProof="0" dirty="0"/>
          </a:p>
          <a:p>
            <a:pPr marL="652099" lvl="1" indent="-177845">
              <a:lnSpc>
                <a:spcPct val="115000"/>
              </a:lnSpc>
              <a:spcBef>
                <a:spcPts val="0"/>
              </a:spcBef>
              <a:buClr>
                <a:schemeClr val="dk1"/>
              </a:buClr>
              <a:buSzPts val="1200"/>
              <a:buFont typeface="Courier New"/>
              <a:buChar char="o"/>
            </a:pPr>
            <a:r>
              <a:rPr lang="fr-FR" dirty="0"/>
              <a:t>Ne vous mettez pas sur la défensive lorsque vous répondez aux questions. Gardez un ton égal et considérez chaque question comme un moyen de clarifier le message ou de tirer des leçons pour la prochaine fois.</a:t>
            </a:r>
            <a:endParaRPr lang="fr-FR" noProof="0" dirty="0"/>
          </a:p>
          <a:p>
            <a:pPr marL="652099" lvl="1" indent="-177845">
              <a:lnSpc>
                <a:spcPct val="115000"/>
              </a:lnSpc>
              <a:spcBef>
                <a:spcPts val="0"/>
              </a:spcBef>
              <a:buClr>
                <a:schemeClr val="dk1"/>
              </a:buClr>
              <a:buSzPts val="1200"/>
              <a:buFont typeface="Courier New"/>
              <a:buChar char="o"/>
            </a:pPr>
            <a:r>
              <a:rPr lang="fr-FR" dirty="0"/>
              <a:t>Si quelqu'un pose une question et que vous ne connaissez pas la réponse, dites-lui que vous allez y réfléchir et revenir vers lui plutôt que d'essayer d'inventer quelque chose qui pourrait s'avérer erroné.</a:t>
            </a:r>
            <a:endParaRPr lang="fr-FR" noProof="0" dirty="0"/>
          </a:p>
          <a:p>
            <a:pPr marL="652099" lvl="1" indent="-177845">
              <a:lnSpc>
                <a:spcPct val="115000"/>
              </a:lnSpc>
              <a:spcBef>
                <a:spcPts val="0"/>
              </a:spcBef>
              <a:buClr>
                <a:schemeClr val="dk1"/>
              </a:buClr>
              <a:buSzPts val="1200"/>
              <a:buFont typeface="Courier New"/>
              <a:buChar char="o"/>
            </a:pPr>
            <a:r>
              <a:rPr lang="fr-FR" dirty="0"/>
              <a:t>Soyez bref et respectez le temps des autres.</a:t>
            </a:r>
            <a:endParaRPr lang="fr-FR" noProof="0" dirty="0"/>
          </a:p>
          <a:p>
            <a:pPr marL="474254" lvl="1" indent="0">
              <a:lnSpc>
                <a:spcPct val="115000"/>
              </a:lnSpc>
              <a:spcBef>
                <a:spcPts val="0"/>
              </a:spcBef>
              <a:buClr>
                <a:schemeClr val="dk1"/>
              </a:buClr>
              <a:buSzPts val="1200"/>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Demandez</a:t>
            </a:r>
            <a:r>
              <a:rPr lang="fr-FR" b="1" dirty="0"/>
              <a:t> : </a:t>
            </a:r>
            <a:r>
              <a:rPr lang="fr-FR" dirty="0"/>
              <a:t>Quelle est la meilleure façon de répondre poliment à quelqu'un qui pose une question hors sujet ?</a:t>
            </a:r>
            <a:endParaRPr lang="fr-FR" noProof="0" dirty="0"/>
          </a:p>
          <a:p>
            <a:pPr marL="79042" indent="0">
              <a:lnSpc>
                <a:spcPct val="115000"/>
              </a:lnSpc>
              <a:spcBef>
                <a:spcPts val="0"/>
              </a:spcBef>
              <a:buClr>
                <a:schemeClr val="dk1"/>
              </a:buClr>
              <a:buSzPts val="1200"/>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possible : </a:t>
            </a:r>
            <a:r>
              <a:rPr lang="fr-FR" b="1" i="1" dirty="0"/>
              <a:t>« </a:t>
            </a:r>
            <a:r>
              <a:rPr lang="fr-FR" i="1" dirty="0"/>
              <a:t>C'est une question très intéressante, mais qui n'est pas spécifiquement liée à ma présentation. Par respect pour l'auditoire, je serais heureux de discuter de cette question avec vous après cette présentation. »</a:t>
            </a:r>
          </a:p>
          <a:p>
            <a:pPr marL="256887" indent="-177845">
              <a:lnSpc>
                <a:spcPct val="115000"/>
              </a:lnSpc>
              <a:spcBef>
                <a:spcPts val="0"/>
              </a:spcBef>
              <a:buClr>
                <a:schemeClr val="dk1"/>
              </a:buClr>
              <a:buSzPts val="1200"/>
              <a:buFont typeface="Wingdings" panose="05000000000000000000" pitchFamily="2" charset="2"/>
              <a:buChar char="§"/>
            </a:pPr>
            <a:endParaRPr lang="fr-FR"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Demandez</a:t>
            </a:r>
            <a:r>
              <a:rPr lang="fr-FR" b="1" dirty="0"/>
              <a:t> : </a:t>
            </a:r>
            <a:r>
              <a:rPr lang="fr-FR" dirty="0"/>
              <a:t>Quelle est la meilleure façon de mettre fin poliment à la session lorsque le temps est écoulé, mais que le public continue de poser des questions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Réponse possible : </a:t>
            </a:r>
            <a:r>
              <a:rPr lang="fr-FR" b="1" i="1" dirty="0"/>
              <a:t>« </a:t>
            </a:r>
            <a:r>
              <a:rPr lang="fr-FR" i="1" dirty="0"/>
              <a:t>Je serais heureux de parler de la présentation avec qui que ce soit après cette session, mais pour l'instant, mon temps de parole est écoulé. Merci pour vos questions. »</a:t>
            </a:r>
            <a:endParaRPr lang="fr-FR" noProof="0" dirty="0"/>
          </a:p>
          <a:p>
            <a:pPr marL="0" indent="0">
              <a:spcBef>
                <a:spcPts val="373"/>
              </a:spcBef>
            </a:pPr>
            <a:endParaRPr dirty="0"/>
          </a:p>
        </p:txBody>
      </p:sp>
      <p:sp>
        <p:nvSpPr>
          <p:cNvPr id="723" name="Google Shape;723;p40: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7"/>
        <p:cNvGrpSpPr/>
        <p:nvPr/>
      </p:nvGrpSpPr>
      <p:grpSpPr>
        <a:xfrm>
          <a:off x="0" y="0"/>
          <a:ext cx="0" cy="0"/>
          <a:chOff x="0" y="0"/>
          <a:chExt cx="0" cy="0"/>
        </a:xfrm>
      </p:grpSpPr>
      <p:sp>
        <p:nvSpPr>
          <p:cNvPr id="728" name="Google Shape;728;p41: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29" name="Google Shape;729;p41: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622"/>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Une fois que la présentation a été faite et que les questions ont été traitées, il reste une étape à franchir. Prendre des notes pour la prochaine fois !</a:t>
            </a:r>
            <a:endParaRPr lang="fr-FR" noProof="0" dirty="0"/>
          </a:p>
          <a:p>
            <a:pPr marL="79042" indent="0">
              <a:lnSpc>
                <a:spcPct val="115000"/>
              </a:lnSpc>
              <a:spcBef>
                <a:spcPts val="0"/>
              </a:spcBef>
              <a:buClr>
                <a:schemeClr val="dk1"/>
              </a:buClr>
              <a:buSzPts val="1200"/>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Si vous faites la même présentation à l'avenir, de nombreuses leçons peuvent être tirées d'une présentation à l'autre. D'une manière générale, notez ce qui a semblé bien fonctionner avec le public et ce qui n'a pas fonctionné. Demandez à un collègue de confiance d'assister à la session et de faire des observations et des recommandations après avoir écouté votre présentation.  Par exemple, essayez de ralentir votre débit ou de trouver une meilleure façon d'expliquer un concept technique. Si vous refaites la même présentation, prenez des notes sur chaque diapositive. Indiquez peut-être les endroits où une pause serait bénéfique. Ou encore, les endroits où un tableau ou un graphique devrait être inclus.  Souvent, les commentaires et les questions du public indiquent des changements à envisager concernant le contenu de la présentation.</a:t>
            </a:r>
            <a:endParaRPr lang="fr-FR" noProof="0" dirty="0"/>
          </a:p>
          <a:p>
            <a:pPr marL="0" indent="0">
              <a:spcBef>
                <a:spcPts val="373"/>
              </a:spcBef>
            </a:pPr>
            <a:endParaRPr dirty="0"/>
          </a:p>
        </p:txBody>
      </p:sp>
      <p:sp>
        <p:nvSpPr>
          <p:cNvPr id="730" name="Google Shape;730;p41: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4"/>
        <p:cNvGrpSpPr/>
        <p:nvPr/>
      </p:nvGrpSpPr>
      <p:grpSpPr>
        <a:xfrm>
          <a:off x="0" y="0"/>
          <a:ext cx="0" cy="0"/>
          <a:chOff x="0" y="0"/>
          <a:chExt cx="0" cy="0"/>
        </a:xfrm>
      </p:grpSpPr>
      <p:sp>
        <p:nvSpPr>
          <p:cNvPr id="735" name="Google Shape;735;p42: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36" name="Google Shape;736;p42: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622"/>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En résumé, la création et la présentation d'un exposé est un processus complexe qui comporte trois étapes fondamentales : planifier, préparer et présenter.</a:t>
            </a:r>
            <a:endParaRPr lang="fr-FR" noProof="0" dirty="0"/>
          </a:p>
          <a:p>
            <a:pPr marL="711380" lvl="1" indent="-237127">
              <a:lnSpc>
                <a:spcPct val="115000"/>
              </a:lnSpc>
              <a:spcBef>
                <a:spcPts val="0"/>
              </a:spcBef>
              <a:buClr>
                <a:schemeClr val="dk1"/>
              </a:buClr>
              <a:buSzPts val="1200"/>
              <a:buFont typeface="Calibri"/>
              <a:buAutoNum type="arabicPeriod"/>
            </a:pPr>
            <a:r>
              <a:rPr lang="fr-FR" dirty="0"/>
              <a:t>La phase de planification consiste à définir le public, à choisir le sujet (technique ou non) et la méthode de présentation, et à établir la structure de la présentation.</a:t>
            </a:r>
            <a:endParaRPr lang="fr-FR" noProof="0" dirty="0"/>
          </a:p>
          <a:p>
            <a:pPr marL="711380" lvl="1" indent="-237127">
              <a:lnSpc>
                <a:spcPct val="115000"/>
              </a:lnSpc>
              <a:spcBef>
                <a:spcPts val="0"/>
              </a:spcBef>
              <a:buClr>
                <a:schemeClr val="dk1"/>
              </a:buClr>
              <a:buSzPts val="1200"/>
              <a:buFont typeface="Calibri"/>
              <a:buAutoNum type="arabicPeriod"/>
            </a:pPr>
            <a:r>
              <a:rPr lang="fr-FR" dirty="0"/>
              <a:t>La phase de préparation comprend l'élaboration du contenu, la sélection des éléments visuels, la sollicitation d'un retour d'information et l'édition afin d'améliorer la présentation, puis, surtout, la pratique !</a:t>
            </a:r>
            <a:endParaRPr lang="fr-FR" noProof="0" dirty="0"/>
          </a:p>
          <a:p>
            <a:pPr marL="711380" lvl="1" indent="-237127">
              <a:lnSpc>
                <a:spcPct val="115000"/>
              </a:lnSpc>
              <a:spcBef>
                <a:spcPts val="0"/>
              </a:spcBef>
              <a:buClr>
                <a:schemeClr val="dk1"/>
              </a:buClr>
              <a:buSzPts val="1200"/>
              <a:buFont typeface="Calibri"/>
              <a:buAutoNum type="arabicPeriod"/>
            </a:pPr>
            <a:r>
              <a:rPr lang="fr-FR" dirty="0"/>
              <a:t>Enfin, l'étape de la présentation consiste à prendre une grande respiration, à présenter l'exposé, à gérer les questions et les réponses et à prendre des notes sur le déroulement de l'exposé afin de l'améliorer la prochaine fois.</a:t>
            </a:r>
            <a:endParaRPr lang="fr-FR" noProof="0" dirty="0"/>
          </a:p>
          <a:p>
            <a:pPr marL="355690" indent="-276648">
              <a:lnSpc>
                <a:spcPct val="115000"/>
              </a:lnSpc>
              <a:spcBef>
                <a:spcPts val="0"/>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Quelles sont les questions que vous avez à poser avant de continuer ?</a:t>
            </a:r>
            <a:endParaRPr lang="fr-FR" noProof="0" dirty="0"/>
          </a:p>
          <a:p>
            <a:pPr marL="177845" indent="-98803">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Noto Sans Symbols"/>
              <a:buChar char="❖"/>
            </a:pPr>
            <a:r>
              <a:rPr lang="fr-FR" b="1" i="1" dirty="0"/>
              <a:t>Répondre aux questions.</a:t>
            </a:r>
            <a:endParaRPr lang="fr-FR" noProof="0" dirty="0"/>
          </a:p>
          <a:p>
            <a:pPr marL="0" indent="0">
              <a:spcBef>
                <a:spcPts val="373"/>
              </a:spcBef>
            </a:pPr>
            <a:endParaRPr dirty="0"/>
          </a:p>
        </p:txBody>
      </p:sp>
      <p:sp>
        <p:nvSpPr>
          <p:cNvPr id="737" name="Google Shape;737;p42: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8"/>
        <p:cNvGrpSpPr/>
        <p:nvPr/>
      </p:nvGrpSpPr>
      <p:grpSpPr>
        <a:xfrm>
          <a:off x="0" y="0"/>
          <a:ext cx="0" cy="0"/>
          <a:chOff x="0" y="0"/>
          <a:chExt cx="0" cy="0"/>
        </a:xfrm>
      </p:grpSpPr>
      <p:sp>
        <p:nvSpPr>
          <p:cNvPr id="749" name="Google Shape;749;p43: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50" name="Google Shape;750;p43: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buClr>
                <a:schemeClr val="dk1"/>
              </a:buClr>
              <a:buSzPts val="1200"/>
            </a:pPr>
            <a:endParaRPr lang="fr-FR" b="1" i="1" dirty="0"/>
          </a:p>
          <a:p>
            <a:pPr marL="177845" indent="-177845">
              <a:spcBef>
                <a:spcPts val="1867"/>
              </a:spcBef>
              <a:buClr>
                <a:schemeClr val="dk1"/>
              </a:buClr>
              <a:buSzPts val="1200"/>
              <a:buFont typeface="Noto Sans Symbols"/>
              <a:buChar char="❖"/>
            </a:pPr>
            <a:r>
              <a:rPr lang="fr-FR" b="1" i="1" dirty="0"/>
              <a:t>Modéliser les comportements pour renforcer les messages transmis.</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Dites</a:t>
            </a:r>
            <a:r>
              <a:rPr lang="fr-FR" b="1" dirty="0"/>
              <a:t> : </a:t>
            </a:r>
            <a:r>
              <a:rPr lang="fr-FR" dirty="0"/>
              <a:t>Revenons sur les techniques d'art oratoire. L'utilisation de techniques éprouvées d'art oratoire permet d'engager efficacement l'auditoire et de faire passer le message. Les facteurs clés sont la parole (</a:t>
            </a:r>
            <a:r>
              <a:rPr lang="fr-FR" i="1" dirty="0"/>
              <a:t>volume et vitesse</a:t>
            </a:r>
            <a:r>
              <a:rPr lang="fr-FR" dirty="0"/>
              <a:t>) et le corps (</a:t>
            </a:r>
            <a:r>
              <a:rPr lang="fr-FR" i="1" dirty="0"/>
              <a:t>position, mouvement et langage corporel</a:t>
            </a:r>
            <a:r>
              <a:rPr lang="fr-FR" dirty="0"/>
              <a:t>) :</a:t>
            </a:r>
            <a:endParaRPr lang="fr-FR" noProof="0" dirty="0"/>
          </a:p>
          <a:p>
            <a:pPr marL="652099" lvl="1" indent="-177845">
              <a:lnSpc>
                <a:spcPct val="115000"/>
              </a:lnSpc>
              <a:spcBef>
                <a:spcPts val="0"/>
              </a:spcBef>
              <a:buClr>
                <a:schemeClr val="dk1"/>
              </a:buClr>
              <a:buSzPts val="1200"/>
              <a:buFont typeface="Courier New"/>
              <a:buChar char="o"/>
            </a:pPr>
            <a:r>
              <a:rPr lang="fr-FR" dirty="0"/>
              <a:t>Discours : Parlez lentement et clairement. Utilisez un ton détendu.</a:t>
            </a:r>
            <a:endParaRPr lang="fr-FR" noProof="0" dirty="0"/>
          </a:p>
          <a:p>
            <a:pPr marL="652099" lvl="1" indent="-177845">
              <a:lnSpc>
                <a:spcPct val="115000"/>
              </a:lnSpc>
              <a:spcBef>
                <a:spcPts val="0"/>
              </a:spcBef>
              <a:buClr>
                <a:schemeClr val="dk1"/>
              </a:buClr>
              <a:buSzPts val="1200"/>
              <a:buFont typeface="Courier New"/>
              <a:buChar char="o"/>
            </a:pPr>
            <a:r>
              <a:rPr lang="fr-FR" dirty="0"/>
              <a:t>Le corps : Faites face au public et établissez un contact visuel.</a:t>
            </a:r>
            <a:endParaRPr lang="fr-FR" noProof="0" dirty="0"/>
          </a:p>
          <a:p>
            <a:pPr marL="1126352" lvl="2" indent="-177845">
              <a:lnSpc>
                <a:spcPct val="115000"/>
              </a:lnSpc>
              <a:spcBef>
                <a:spcPts val="0"/>
              </a:spcBef>
              <a:buClr>
                <a:schemeClr val="dk1"/>
              </a:buClr>
              <a:buSzPts val="1200"/>
              <a:buFont typeface="Arial"/>
              <a:buChar char="•"/>
            </a:pPr>
            <a:r>
              <a:rPr lang="fr-FR" dirty="0"/>
              <a:t>Soyez attentif aux visages et au langage corporel de l'auditoire. Observez les signes d'intérêt, d'engagement, d'ennui et de confusion et adaptez-vous si nécessaire.</a:t>
            </a:r>
          </a:p>
          <a:p>
            <a:pPr marL="1126352" lvl="2"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Quelles sont les raisons pour lesquelles un public peut sembler désintéressé par une présentation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Réponses possibles :</a:t>
            </a:r>
            <a:endParaRPr lang="fr-FR" dirty="0"/>
          </a:p>
          <a:p>
            <a:pPr marL="652099" lvl="1" indent="-177845">
              <a:lnSpc>
                <a:spcPct val="115000"/>
              </a:lnSpc>
              <a:spcBef>
                <a:spcPts val="0"/>
              </a:spcBef>
              <a:buClr>
                <a:schemeClr val="dk1"/>
              </a:buClr>
              <a:buSzPts val="1200"/>
              <a:buFont typeface="Courier New"/>
              <a:buChar char="o"/>
            </a:pPr>
            <a:r>
              <a:rPr lang="fr-FR" i="1" dirty="0"/>
              <a:t>Le public n'entend pas le présentateur.</a:t>
            </a:r>
            <a:endParaRPr lang="fr-FR" noProof="0" dirty="0"/>
          </a:p>
          <a:p>
            <a:pPr marL="652099" lvl="1" indent="-177845">
              <a:lnSpc>
                <a:spcPct val="115000"/>
              </a:lnSpc>
              <a:spcBef>
                <a:spcPts val="0"/>
              </a:spcBef>
              <a:buClr>
                <a:schemeClr val="dk1"/>
              </a:buClr>
              <a:buSzPts val="1200"/>
              <a:buFont typeface="Courier New"/>
              <a:buChar char="o"/>
            </a:pPr>
            <a:r>
              <a:rPr lang="fr-FR" i="1" dirty="0"/>
              <a:t>Le présentateur va trop vite ou trop lentement.</a:t>
            </a:r>
            <a:endParaRPr lang="fr-FR" noProof="0" dirty="0"/>
          </a:p>
          <a:p>
            <a:pPr marL="652099" lvl="1" indent="-177845">
              <a:lnSpc>
                <a:spcPct val="115000"/>
              </a:lnSpc>
              <a:spcBef>
                <a:spcPts val="0"/>
              </a:spcBef>
              <a:buClr>
                <a:schemeClr val="dk1"/>
              </a:buClr>
              <a:buSzPts val="1200"/>
              <a:buFont typeface="Courier New"/>
              <a:buChar char="o"/>
            </a:pPr>
            <a:r>
              <a:rPr lang="fr-FR" i="1" dirty="0"/>
              <a:t>Le présentateur ennuie le public. Parmi les raisons possibles, citons la lecture directe des diapositives, le ton monocorde, l'absence de contact visuel ou le fait de tourner le dos à l'auditoire.</a:t>
            </a:r>
            <a:endParaRPr lang="fr-FR" noProof="0" dirty="0"/>
          </a:p>
          <a:p>
            <a:pPr marL="0" indent="0">
              <a:lnSpc>
                <a:spcPct val="115000"/>
              </a:lnSpc>
              <a:spcBef>
                <a:spcPts val="0"/>
              </a:spcBef>
            </a:pPr>
            <a:r>
              <a:rPr lang="fr-FR" dirty="0"/>
              <a:t> </a:t>
            </a:r>
            <a:endParaRPr lang="fr-FR" noProof="0"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Demandez</a:t>
            </a:r>
            <a:r>
              <a:rPr lang="fr-FR" b="1" dirty="0"/>
              <a:t> : </a:t>
            </a:r>
            <a:r>
              <a:rPr lang="fr-FR" dirty="0"/>
              <a:t>Quels sont les moyens de maintenir l'attention du public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Réponses possibles :</a:t>
            </a:r>
            <a:endParaRPr lang="fr-FR" dirty="0"/>
          </a:p>
          <a:p>
            <a:pPr marL="652099" lvl="1" indent="-177845">
              <a:lnSpc>
                <a:spcPct val="115000"/>
              </a:lnSpc>
              <a:spcBef>
                <a:spcPts val="0"/>
              </a:spcBef>
              <a:buClr>
                <a:schemeClr val="dk1"/>
              </a:buClr>
              <a:buSzPts val="1200"/>
              <a:buFont typeface="Courier New"/>
              <a:buChar char="o"/>
            </a:pPr>
            <a:r>
              <a:rPr lang="fr-FR" i="1" dirty="0"/>
              <a:t>Raconter des anecdotes intéressantes ou drôles (histoires courtes) en rapport avec le sujet de la présentation.</a:t>
            </a:r>
            <a:endParaRPr lang="fr-FR" noProof="0" dirty="0"/>
          </a:p>
          <a:p>
            <a:pPr marL="652099" lvl="1" indent="-177845">
              <a:lnSpc>
                <a:spcPct val="115000"/>
              </a:lnSpc>
              <a:spcBef>
                <a:spcPts val="0"/>
              </a:spcBef>
              <a:buClr>
                <a:schemeClr val="dk1"/>
              </a:buClr>
              <a:buSzPts val="1200"/>
              <a:buFont typeface="Courier New"/>
              <a:buChar char="o"/>
            </a:pPr>
            <a:r>
              <a:rPr lang="fr-FR" i="1" dirty="0"/>
              <a:t>Faites face à l'auditoire et établissez un contact visuel pendant la présentation.</a:t>
            </a:r>
            <a:endParaRPr lang="fr-FR" noProof="0" dirty="0"/>
          </a:p>
          <a:p>
            <a:pPr marL="652099" lvl="1" indent="-177845">
              <a:lnSpc>
                <a:spcPct val="115000"/>
              </a:lnSpc>
              <a:spcBef>
                <a:spcPts val="0"/>
              </a:spcBef>
              <a:buClr>
                <a:schemeClr val="dk1"/>
              </a:buClr>
              <a:buSzPts val="1200"/>
              <a:buFont typeface="Courier New"/>
              <a:buChar char="o"/>
            </a:pPr>
            <a:r>
              <a:rPr lang="fr-FR" i="1" dirty="0"/>
              <a:t>Faites preuve d'enthousiasme pour le sujet - montrez qu'il vous intéresse !</a:t>
            </a:r>
            <a:endParaRPr lang="fr-FR" noProof="0" dirty="0"/>
          </a:p>
          <a:p>
            <a:pPr marL="652099" lvl="1" indent="-177845">
              <a:lnSpc>
                <a:spcPct val="115000"/>
              </a:lnSpc>
              <a:spcBef>
                <a:spcPts val="0"/>
              </a:spcBef>
              <a:buClr>
                <a:schemeClr val="dk1"/>
              </a:buClr>
              <a:buSzPts val="1200"/>
              <a:buFont typeface="Courier New"/>
              <a:buChar char="o"/>
            </a:pPr>
            <a:r>
              <a:rPr lang="fr-FR" i="1" dirty="0"/>
              <a:t>Arrêtez-vous de temps en temps pour demander au public s'il entend bien et s'il a des questions.</a:t>
            </a:r>
            <a:br>
              <a:rPr lang="fr-FR" i="1" dirty="0"/>
            </a:br>
            <a:endParaRPr dirty="0"/>
          </a:p>
          <a:p>
            <a:pPr marL="0" indent="0">
              <a:spcBef>
                <a:spcPts val="373"/>
              </a:spcBef>
            </a:pPr>
            <a:endParaRPr dirty="0"/>
          </a:p>
        </p:txBody>
      </p:sp>
      <p:sp>
        <p:nvSpPr>
          <p:cNvPr id="751" name="Google Shape;751;p43: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p44: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57" name="Google Shape;757;p44: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622"/>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Une méthode pour soutenir l'apprentissage consiste à commencer une discussion entre pairs en posant des questions préparées à l'avance sur la diapositive.</a:t>
            </a:r>
            <a:endParaRPr lang="fr-FR" noProof="0" dirty="0"/>
          </a:p>
          <a:p>
            <a:pPr marL="0" indent="0">
              <a:lnSpc>
                <a:spcPct val="115000"/>
              </a:lnSpc>
              <a:spcBef>
                <a:spcPts val="1245"/>
              </a:spcBef>
            </a:pPr>
            <a:endParaRPr lang="fr-FR" b="1" i="1" dirty="0"/>
          </a:p>
          <a:p>
            <a:pPr marL="177845" indent="-177845">
              <a:lnSpc>
                <a:spcPct val="115000"/>
              </a:lnSpc>
              <a:spcBef>
                <a:spcPts val="2490"/>
              </a:spcBef>
              <a:buClr>
                <a:schemeClr val="dk1"/>
              </a:buClr>
              <a:buSzPts val="1200"/>
              <a:buFont typeface="Noto Sans Symbols"/>
              <a:buChar char="❖"/>
            </a:pPr>
            <a:r>
              <a:rPr lang="fr-FR" b="1" i="1" dirty="0"/>
              <a:t>Donnez à quelques participants la possibilité de répondre à chaque question.</a:t>
            </a:r>
            <a:endParaRPr lang="fr-FR" noProof="0" dirty="0"/>
          </a:p>
          <a:p>
            <a:pPr marL="0" indent="0">
              <a:lnSpc>
                <a:spcPct val="115000"/>
              </a:lnSpc>
              <a:spcBef>
                <a:spcPts val="2490"/>
              </a:spcBef>
            </a:pPr>
            <a:endParaRPr lang="fr-FR" b="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Quelles sont les techniques de présentation efficaces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Réponses possibles : </a:t>
            </a:r>
            <a:r>
              <a:rPr lang="fr-FR" i="1" dirty="0"/>
              <a:t>Établir un contact visuel avec le public, éviter de détourner le regard, parler lentement, parler fort et clairement, éviter de lire mot à mot des notes ou des diapositives, maintenir une position corporelle détendue.</a:t>
            </a:r>
            <a:endParaRPr lang="fr-FR"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Qu'est-ce qui est distrayant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p>
          <a:p>
            <a:pPr marL="177845" indent="-177845">
              <a:lnSpc>
                <a:spcPct val="115000"/>
              </a:lnSpc>
              <a:spcBef>
                <a:spcPts val="1245"/>
              </a:spcBef>
              <a:buClr>
                <a:schemeClr val="dk1"/>
              </a:buClr>
              <a:buSzPts val="1200"/>
              <a:buFont typeface="Wingdings" panose="05000000000000000000" pitchFamily="2" charset="2"/>
              <a:buChar char="§"/>
            </a:pPr>
            <a:endParaRPr lang="fr-FR" b="1" u="sng"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b="1" dirty="0"/>
              <a:t> : </a:t>
            </a:r>
            <a:r>
              <a:rPr lang="fr-FR" dirty="0"/>
              <a:t>Selon vous, quelle compétence de présentation sera la plus difficile à maintenir pendant votre présentation ?</a:t>
            </a:r>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p>
          <a:p>
            <a:pPr marL="177845" indent="-177845">
              <a:lnSpc>
                <a:spcPct val="115000"/>
              </a:lnSpc>
              <a:spcBef>
                <a:spcPts val="1245"/>
              </a:spcBef>
              <a:buClr>
                <a:schemeClr val="dk1"/>
              </a:buClr>
              <a:buSzPts val="1200"/>
              <a:buFont typeface="Wingdings" panose="05000000000000000000" pitchFamily="2" charset="2"/>
              <a:buChar char="§"/>
            </a:pPr>
            <a:endParaRPr lang="fr-FR" i="1"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Demandez</a:t>
            </a:r>
            <a:r>
              <a:rPr lang="fr-FR" dirty="0"/>
              <a:t> </a:t>
            </a:r>
            <a:r>
              <a:rPr lang="fr-FR" b="1" dirty="0"/>
              <a:t>:</a:t>
            </a:r>
            <a:r>
              <a:rPr lang="fr-FR" dirty="0"/>
              <a:t> Quelle est la technique la plus importante que vous devez pratiquer avant la présentation de l'atelier 3 ?</a:t>
            </a:r>
            <a:endParaRPr lang="fr-FR" noProof="0" dirty="0"/>
          </a:p>
          <a:p>
            <a:pPr marL="177845"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dirty="0"/>
              <a:t> les participants pour leurs réponses. </a:t>
            </a:r>
            <a:endParaRPr dirty="0"/>
          </a:p>
          <a:p>
            <a:pPr marL="177845" indent="-98803">
              <a:lnSpc>
                <a:spcPct val="115000"/>
              </a:lnSpc>
              <a:spcBef>
                <a:spcPts val="1245"/>
              </a:spcBef>
              <a:buClr>
                <a:schemeClr val="dk1"/>
              </a:buClr>
              <a:buSzPts val="1200"/>
            </a:pPr>
            <a:endParaRPr dirty="0"/>
          </a:p>
          <a:p>
            <a:pPr marL="0" indent="0">
              <a:spcBef>
                <a:spcPts val="373"/>
              </a:spcBef>
            </a:pPr>
            <a:endParaRPr dirty="0"/>
          </a:p>
        </p:txBody>
      </p:sp>
      <p:sp>
        <p:nvSpPr>
          <p:cNvPr id="758" name="Google Shape;758;p44: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2"/>
        <p:cNvGrpSpPr/>
        <p:nvPr/>
      </p:nvGrpSpPr>
      <p:grpSpPr>
        <a:xfrm>
          <a:off x="0" y="0"/>
          <a:ext cx="0" cy="0"/>
          <a:chOff x="0" y="0"/>
          <a:chExt cx="0" cy="0"/>
        </a:xfrm>
      </p:grpSpPr>
      <p:sp>
        <p:nvSpPr>
          <p:cNvPr id="763" name="Google Shape;763;p4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64" name="Google Shape;764;p4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0"/>
              </a:spcBef>
            </a:pPr>
            <a:r>
              <a:rPr lang="fr-FR" b="1" i="1" dirty="0"/>
              <a:t> </a:t>
            </a:r>
            <a:endParaRPr lang="fr-FR" dirty="0"/>
          </a:p>
          <a:p>
            <a:pPr marL="177845" indent="-177845">
              <a:lnSpc>
                <a:spcPct val="115000"/>
              </a:lnSpc>
              <a:spcBef>
                <a:spcPts val="0"/>
              </a:spcBef>
              <a:buClr>
                <a:schemeClr val="dk1"/>
              </a:buClr>
              <a:buSzPts val="1200"/>
              <a:buFont typeface="Noto Sans Symbols"/>
              <a:buChar char="❖"/>
            </a:pPr>
            <a:r>
              <a:rPr lang="fr-FR" b="1" i="1" dirty="0"/>
              <a:t>Expliquez aux participants qu'ils devront garder cette présentation à l'esprit lorsqu'ils réaliseront les activités de terrain pendant l'intervalle de terrain 2.  Veillez à donner aux participants suffisamment d'occasions de s'entraîner avant le jour des présentations de l'atelier 3.  Plus important encore, les participants doivent travailler avec leurs mentors et les uns avec les autres pour que les présentations de l'atelier 3 soient le reflet de leur dur labeur. Les collègues et les mentors peuvent souvent aider un orateur à anticiper les questions difficiles, ce qui l'aide à se préparer à la présentation proprement dite.</a:t>
            </a:r>
            <a:endParaRPr lang="fr-FR" b="1" dirty="0"/>
          </a:p>
          <a:p>
            <a:pPr marL="0" indent="0">
              <a:spcBef>
                <a:spcPts val="373"/>
              </a:spcBef>
            </a:pPr>
            <a:endParaRPr dirty="0"/>
          </a:p>
        </p:txBody>
      </p:sp>
      <p:sp>
        <p:nvSpPr>
          <p:cNvPr id="765" name="Google Shape;765;p4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9"/>
        <p:cNvGrpSpPr/>
        <p:nvPr/>
      </p:nvGrpSpPr>
      <p:grpSpPr>
        <a:xfrm>
          <a:off x="0" y="0"/>
          <a:ext cx="0" cy="0"/>
          <a:chOff x="0" y="0"/>
          <a:chExt cx="0" cy="0"/>
        </a:xfrm>
      </p:grpSpPr>
      <p:sp>
        <p:nvSpPr>
          <p:cNvPr id="770" name="Google Shape;770;p4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1" name="Google Shape;771;p4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lnSpc>
                <a:spcPct val="115000"/>
              </a:lnSpc>
              <a:spcBef>
                <a:spcPts val="622"/>
              </a:spcBef>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Résumons les points clés de la leçon en passant en revue les objectifs d'apprentissage.</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Quelles sont les trois caractéristiques d'une présentation solide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&lt;CLIQUER&gt; Réponse : </a:t>
            </a:r>
            <a:r>
              <a:rPr lang="fr-FR" i="1" dirty="0"/>
              <a:t>Un contenu fort, une conception claire, une présentation soignée et claire</a:t>
            </a:r>
          </a:p>
          <a:p>
            <a:pPr marL="256887" indent="-177845">
              <a:lnSpc>
                <a:spcPct val="115000"/>
              </a:lnSpc>
              <a:spcBef>
                <a:spcPts val="0"/>
              </a:spcBef>
              <a:buClr>
                <a:schemeClr val="dk1"/>
              </a:buClr>
              <a:buSzPts val="1200"/>
              <a:buFont typeface="Wingdings" panose="05000000000000000000" pitchFamily="2" charset="2"/>
              <a:buChar char="§"/>
            </a:pPr>
            <a:endParaRPr lang="fr-FR"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Posez la question</a:t>
            </a:r>
            <a:r>
              <a:rPr lang="fr-FR" b="1" dirty="0"/>
              <a:t> : </a:t>
            </a:r>
            <a:r>
              <a:rPr lang="fr-FR" dirty="0"/>
              <a:t>Quelles sont les trois étapes de la stratégie de présentation que nous avons abordée ? </a:t>
            </a:r>
            <a:endParaRPr lang="fr-FR" noProof="0" dirty="0"/>
          </a:p>
          <a:p>
            <a:pPr marL="256887" indent="-177845">
              <a:lnSpc>
                <a:spcPct val="115000"/>
              </a:lnSpc>
              <a:spcBef>
                <a:spcPts val="0"/>
              </a:spcBef>
              <a:buClr>
                <a:schemeClr val="dk1"/>
              </a:buClr>
              <a:buSzPts val="1200"/>
              <a:buFont typeface="Wingdings" panose="05000000000000000000" pitchFamily="2" charset="2"/>
              <a:buChar char="§"/>
            </a:pPr>
            <a:endParaRPr lang="fr-FR" b="1" u="sng" dirty="0"/>
          </a:p>
          <a:p>
            <a:pPr marL="177845" indent="-177845">
              <a:lnSpc>
                <a:spcPct val="115000"/>
              </a:lnSpc>
              <a:spcBef>
                <a:spcPts val="0"/>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r>
              <a:rPr lang="fr-FR" b="1" dirty="0"/>
              <a:t>&lt;CLIQUER&gt; Répondre :  </a:t>
            </a:r>
            <a:r>
              <a:rPr lang="fr-FR" i="1" dirty="0"/>
              <a:t>Planifier. Préparer, Présenter</a:t>
            </a:r>
          </a:p>
          <a:p>
            <a:pPr marL="256887" indent="-177845">
              <a:lnSpc>
                <a:spcPct val="115000"/>
              </a:lnSpc>
              <a:spcBef>
                <a:spcPts val="0"/>
              </a:spcBef>
              <a:buClr>
                <a:schemeClr val="dk1"/>
              </a:buClr>
              <a:buSzPts val="1200"/>
              <a:buFont typeface="Wingdings" panose="05000000000000000000" pitchFamily="2" charset="2"/>
              <a:buChar char="§"/>
            </a:pPr>
            <a:endParaRPr lang="fr-FR" i="1"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dirty="0"/>
              <a:t> </a:t>
            </a:r>
            <a:r>
              <a:rPr lang="fr-FR" b="1" dirty="0"/>
              <a:t>:</a:t>
            </a:r>
            <a:r>
              <a:rPr lang="fr-FR" dirty="0"/>
              <a:t> Développez un SOCO </a:t>
            </a:r>
            <a:r>
              <a:rPr lang="fr-FR" b="1" dirty="0"/>
              <a:t>&lt;CLIQUER&gt; </a:t>
            </a:r>
            <a:r>
              <a:rPr lang="fr-FR" dirty="0"/>
              <a:t>qui, pour rappel, est un objectif de communication unique et primordial, c'est-à-dire le message clé que vous voulez que votre public retienne de votre présentation.</a:t>
            </a:r>
            <a:endParaRPr lang="fr-FR" noProof="0" dirty="0"/>
          </a:p>
          <a:p>
            <a:pPr marL="0" indent="0">
              <a:spcBef>
                <a:spcPts val="373"/>
              </a:spcBef>
            </a:pPr>
            <a:endParaRPr dirty="0"/>
          </a:p>
        </p:txBody>
      </p:sp>
      <p:sp>
        <p:nvSpPr>
          <p:cNvPr id="772" name="Google Shape;772;p4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p:cNvGrpSpPr/>
        <p:nvPr/>
      </p:nvGrpSpPr>
      <p:grpSpPr>
        <a:xfrm>
          <a:off x="0" y="0"/>
          <a:ext cx="0" cy="0"/>
          <a:chOff x="0" y="0"/>
          <a:chExt cx="0" cy="0"/>
        </a:xfrm>
      </p:grpSpPr>
      <p:sp>
        <p:nvSpPr>
          <p:cNvPr id="777" name="Google Shape;777;p4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8" name="Google Shape;778;p4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i="1" dirty="0"/>
          </a:p>
          <a:p>
            <a:pPr marL="177845" indent="-177845">
              <a:spcBef>
                <a:spcPts val="1867"/>
              </a:spcBef>
              <a:buClr>
                <a:schemeClr val="dk1"/>
              </a:buClr>
              <a:buSzPts val="1200"/>
              <a:buFont typeface="Wingdings" panose="05000000000000000000" pitchFamily="2" charset="2"/>
              <a:buChar char="§"/>
            </a:pPr>
            <a:r>
              <a:rPr lang="fr-FR" b="1" u="sng" dirty="0"/>
              <a:t>Demandez</a:t>
            </a:r>
            <a:r>
              <a:rPr lang="fr-FR" b="1" dirty="0"/>
              <a:t> </a:t>
            </a:r>
            <a:r>
              <a:rPr lang="fr-FR" i="1" dirty="0"/>
              <a:t>à </a:t>
            </a:r>
            <a:r>
              <a:rPr lang="fr-FR" dirty="0"/>
              <a:t>un volontaire de lire la diapositive à haute voix.</a:t>
            </a:r>
            <a:endParaRPr lang="fr-FR" noProof="0" dirty="0"/>
          </a:p>
          <a:p>
            <a:pPr marL="256887" indent="-177845">
              <a:spcBef>
                <a:spcPts val="1867"/>
              </a:spcBef>
              <a:buClr>
                <a:schemeClr val="dk1"/>
              </a:buClr>
              <a:buSzPts val="1200"/>
              <a:buFont typeface="Wingdings" panose="05000000000000000000" pitchFamily="2" charset="2"/>
              <a:buChar char="§"/>
            </a:pPr>
            <a:endParaRPr lang="fr-FR" b="1" dirty="0"/>
          </a:p>
          <a:p>
            <a:pPr marL="177845" indent="-177845">
              <a:spcBef>
                <a:spcPts val="1867"/>
              </a:spcBef>
              <a:buClr>
                <a:schemeClr val="dk1"/>
              </a:buClr>
              <a:buSzPts val="1200"/>
              <a:buFont typeface="Wingdings" panose="05000000000000000000" pitchFamily="2" charset="2"/>
              <a:buChar char="§"/>
            </a:pPr>
            <a:r>
              <a:rPr lang="fr-FR" b="1" u="sng" dirty="0"/>
              <a:t>Dites</a:t>
            </a:r>
            <a:r>
              <a:rPr lang="fr-FR" b="1" dirty="0"/>
              <a:t> : </a:t>
            </a:r>
            <a:r>
              <a:rPr lang="fr-FR" dirty="0"/>
              <a:t>Quelqu'un peut-il décrire la structure traditionnelle d'une présentation technique ?</a:t>
            </a:r>
            <a:endParaRPr lang="fr-FR" noProof="0" dirty="0"/>
          </a:p>
          <a:p>
            <a:pPr marL="79042" indent="0">
              <a:spcBef>
                <a:spcPts val="1867"/>
              </a:spcBef>
              <a:buClr>
                <a:schemeClr val="dk1"/>
              </a:buClr>
              <a:buSzPts val="1200"/>
            </a:pPr>
            <a:endParaRPr lang="fr-FR" dirty="0"/>
          </a:p>
          <a:p>
            <a:pPr marL="177845" indent="-177845">
              <a:spcBef>
                <a:spcPts val="1867"/>
              </a:spcBef>
              <a:buClr>
                <a:schemeClr val="dk1"/>
              </a:buClr>
              <a:buSzPts val="1200"/>
              <a:buFont typeface="Wingdings" panose="05000000000000000000" pitchFamily="2" charset="2"/>
              <a:buChar char="§"/>
            </a:pPr>
            <a:r>
              <a:rPr lang="fr-FR" b="1" u="sng" noProof="0" dirty="0"/>
              <a:t>Remerciez</a:t>
            </a:r>
            <a:r>
              <a:rPr lang="fr-FR" b="1" dirty="0"/>
              <a:t> </a:t>
            </a:r>
            <a:r>
              <a:rPr lang="fr-FR" dirty="0"/>
              <a:t>les participants pour leurs réponses. </a:t>
            </a:r>
            <a:r>
              <a:rPr lang="fr-FR" b="1" dirty="0"/>
              <a:t>Réponse : </a:t>
            </a:r>
            <a:r>
              <a:rPr lang="fr-FR" i="1" dirty="0"/>
              <a:t>(à partir de la diapositive 17) </a:t>
            </a:r>
            <a:r>
              <a:rPr lang="fr-FR" b="1" dirty="0"/>
              <a:t>&lt;CLIQUER&gt;</a:t>
            </a:r>
            <a:endParaRPr lang="fr-FR" noProof="0" dirty="0"/>
          </a:p>
          <a:p>
            <a:pPr marL="829944" lvl="1" indent="-355690">
              <a:lnSpc>
                <a:spcPct val="115000"/>
              </a:lnSpc>
              <a:spcBef>
                <a:spcPts val="622"/>
              </a:spcBef>
              <a:buClr>
                <a:schemeClr val="dk1"/>
              </a:buClr>
              <a:buSzPts val="1200"/>
              <a:buFont typeface="Courier New"/>
              <a:buChar char="o"/>
            </a:pPr>
            <a:r>
              <a:rPr lang="fr-FR" i="1" dirty="0"/>
              <a:t>(Titre)</a:t>
            </a:r>
            <a:endParaRPr lang="fr-FR" noProof="0" dirty="0"/>
          </a:p>
          <a:p>
            <a:pPr marL="829944" lvl="1" indent="-355690">
              <a:lnSpc>
                <a:spcPct val="115000"/>
              </a:lnSpc>
              <a:spcBef>
                <a:spcPts val="0"/>
              </a:spcBef>
              <a:buClr>
                <a:schemeClr val="dk1"/>
              </a:buClr>
              <a:buSzPts val="1200"/>
              <a:buFont typeface="Courier New"/>
              <a:buChar char="o"/>
            </a:pPr>
            <a:r>
              <a:rPr lang="fr-FR" i="1" dirty="0"/>
              <a:t>Introduction</a:t>
            </a:r>
            <a:endParaRPr lang="fr-FR" noProof="0" dirty="0"/>
          </a:p>
          <a:p>
            <a:pPr marL="829944" lvl="1" indent="-355690">
              <a:lnSpc>
                <a:spcPct val="115000"/>
              </a:lnSpc>
              <a:spcBef>
                <a:spcPts val="0"/>
              </a:spcBef>
              <a:buClr>
                <a:schemeClr val="dk1"/>
              </a:buClr>
              <a:buSzPts val="1200"/>
              <a:buFont typeface="Courier New"/>
              <a:buChar char="o"/>
            </a:pPr>
            <a:r>
              <a:rPr lang="fr-FR" i="1" dirty="0"/>
              <a:t>Méthodes</a:t>
            </a:r>
            <a:endParaRPr lang="fr-FR" noProof="0" dirty="0"/>
          </a:p>
          <a:p>
            <a:pPr marL="829944" lvl="1" indent="-355690">
              <a:lnSpc>
                <a:spcPct val="115000"/>
              </a:lnSpc>
              <a:spcBef>
                <a:spcPts val="0"/>
              </a:spcBef>
              <a:buClr>
                <a:schemeClr val="dk1"/>
              </a:buClr>
              <a:buSzPts val="1200"/>
              <a:buFont typeface="Courier New"/>
              <a:buChar char="o"/>
            </a:pPr>
            <a:r>
              <a:rPr lang="fr-FR" i="1" dirty="0"/>
              <a:t>Résultats et</a:t>
            </a:r>
            <a:endParaRPr lang="fr-FR" noProof="0" dirty="0"/>
          </a:p>
          <a:p>
            <a:pPr marL="829944" lvl="1" indent="-355690">
              <a:lnSpc>
                <a:spcPct val="115000"/>
              </a:lnSpc>
              <a:spcBef>
                <a:spcPts val="0"/>
              </a:spcBef>
              <a:buClr>
                <a:schemeClr val="dk1"/>
              </a:buClr>
              <a:buSzPts val="1200"/>
              <a:buFont typeface="Courier New"/>
              <a:buChar char="o"/>
            </a:pPr>
            <a:r>
              <a:rPr lang="fr-FR" i="1" dirty="0"/>
              <a:t>Discussion</a:t>
            </a:r>
            <a:endParaRPr lang="fr-FR" noProof="0" dirty="0"/>
          </a:p>
          <a:p>
            <a:pPr marL="829944" lvl="1" indent="-355690">
              <a:lnSpc>
                <a:spcPct val="115000"/>
              </a:lnSpc>
              <a:spcBef>
                <a:spcPts val="0"/>
              </a:spcBef>
              <a:buClr>
                <a:schemeClr val="dk1"/>
              </a:buClr>
              <a:buSzPts val="1200"/>
              <a:buFont typeface="Courier New"/>
              <a:buChar char="o"/>
            </a:pPr>
            <a:r>
              <a:rPr lang="fr-FR" i="1" dirty="0"/>
              <a:t>(Remerciements)</a:t>
            </a:r>
            <a:endParaRPr lang="fr-FR" noProof="0" dirty="0"/>
          </a:p>
          <a:p>
            <a:pPr marL="0" indent="0">
              <a:spcBef>
                <a:spcPts val="373"/>
              </a:spcBef>
            </a:pPr>
            <a:endParaRPr dirty="0"/>
          </a:p>
        </p:txBody>
      </p:sp>
      <p:sp>
        <p:nvSpPr>
          <p:cNvPr id="779" name="Google Shape;779;p4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3"/>
        <p:cNvGrpSpPr/>
        <p:nvPr/>
      </p:nvGrpSpPr>
      <p:grpSpPr>
        <a:xfrm>
          <a:off x="0" y="0"/>
          <a:ext cx="0" cy="0"/>
          <a:chOff x="0" y="0"/>
          <a:chExt cx="0" cy="0"/>
        </a:xfrm>
      </p:grpSpPr>
      <p:sp>
        <p:nvSpPr>
          <p:cNvPr id="784" name="Google Shape;784;p4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85" name="Google Shape;785;p4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0" indent="0">
              <a:spcBef>
                <a:spcPts val="1867"/>
              </a:spcBef>
            </a:pPr>
            <a:endParaRPr lang="fr-FR" b="1" dirty="0"/>
          </a:p>
          <a:p>
            <a:pPr marL="177845" indent="-177845">
              <a:lnSpc>
                <a:spcPct val="115000"/>
              </a:lnSpc>
              <a:spcBef>
                <a:spcPts val="622"/>
              </a:spcBef>
              <a:buClr>
                <a:schemeClr val="dk1"/>
              </a:buClr>
              <a:buSzPts val="1200"/>
              <a:buFont typeface="Wingdings" panose="05000000000000000000" pitchFamily="2" charset="2"/>
              <a:buChar char="§"/>
            </a:pPr>
            <a:r>
              <a:rPr lang="fr-FR" b="1" u="sng" dirty="0"/>
              <a:t>Demandez</a:t>
            </a:r>
            <a:r>
              <a:rPr lang="fr-FR" dirty="0"/>
              <a:t> à un volontaire de lire la diapositive à haute voix.</a:t>
            </a:r>
          </a:p>
          <a:p>
            <a:pPr marL="79042" indent="0">
              <a:lnSpc>
                <a:spcPct val="115000"/>
              </a:lnSpc>
              <a:spcBef>
                <a:spcPts val="1245"/>
              </a:spcBef>
              <a:buClr>
                <a:schemeClr val="dk1"/>
              </a:buClr>
              <a:buSzPts val="1200"/>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Posez la question</a:t>
            </a:r>
            <a:r>
              <a:rPr lang="fr-FR" b="1" dirty="0"/>
              <a:t> : </a:t>
            </a:r>
            <a:r>
              <a:rPr lang="fr-FR" dirty="0"/>
              <a:t>Pensez-vous que nous avons couvert ces sujets de manière adéquate ? </a:t>
            </a:r>
            <a:endParaRPr lang="fr-FR" noProof="0" dirty="0"/>
          </a:p>
          <a:p>
            <a:pPr marL="256887"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noProof="0" dirty="0"/>
              <a:t>Remerciez</a:t>
            </a:r>
            <a:r>
              <a:rPr lang="fr-FR" b="1" u="none" noProof="0" dirty="0"/>
              <a:t> </a:t>
            </a:r>
            <a:r>
              <a:rPr lang="fr-FR" dirty="0"/>
              <a:t>les participants pour leurs réponses. </a:t>
            </a:r>
          </a:p>
          <a:p>
            <a:pPr marL="177845"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Dites</a:t>
            </a:r>
            <a:r>
              <a:rPr lang="fr-FR" b="1" dirty="0"/>
              <a:t> : </a:t>
            </a:r>
            <a:r>
              <a:rPr lang="fr-FR" dirty="0"/>
              <a:t>Quelles sont vos questions ? </a:t>
            </a:r>
          </a:p>
          <a:p>
            <a:pPr marL="177845" indent="-177845">
              <a:lnSpc>
                <a:spcPct val="115000"/>
              </a:lnSpc>
              <a:spcBef>
                <a:spcPts val="1245"/>
              </a:spcBef>
              <a:buClr>
                <a:schemeClr val="dk1"/>
              </a:buClr>
              <a:buSzPts val="1200"/>
              <a:buFont typeface="Wingdings" panose="05000000000000000000" pitchFamily="2" charset="2"/>
              <a:buChar char="§"/>
            </a:pPr>
            <a:endParaRPr lang="fr-FR" dirty="0"/>
          </a:p>
          <a:p>
            <a:pPr marL="177845" indent="-177845">
              <a:lnSpc>
                <a:spcPct val="115000"/>
              </a:lnSpc>
              <a:spcBef>
                <a:spcPts val="1245"/>
              </a:spcBef>
              <a:buClr>
                <a:schemeClr val="dk1"/>
              </a:buClr>
              <a:buSzPts val="1200"/>
              <a:buFont typeface="Wingdings" panose="05000000000000000000" pitchFamily="2" charset="2"/>
              <a:buChar char="§"/>
            </a:pPr>
            <a:r>
              <a:rPr lang="fr-FR" b="1" u="sng" dirty="0"/>
              <a:t>Répondez</a:t>
            </a:r>
            <a:r>
              <a:rPr lang="fr-FR" dirty="0"/>
              <a:t> aux questions</a:t>
            </a:r>
            <a:endParaRPr dirty="0"/>
          </a:p>
        </p:txBody>
      </p:sp>
      <p:sp>
        <p:nvSpPr>
          <p:cNvPr id="786" name="Google Shape;786;p4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48</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5: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00" name="Google Shape;400;p5: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r>
              <a:rPr lang="fr-FR" dirty="0"/>
              <a:t>: </a:t>
            </a:r>
            <a:endParaRPr lang="fr-FR" noProof="0" dirty="0"/>
          </a:p>
          <a:p>
            <a:pPr marL="0" indent="0">
              <a:spcBef>
                <a:spcPts val="373"/>
              </a:spcBef>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Demandez</a:t>
            </a:r>
            <a:r>
              <a:rPr lang="fr-FR" b="1" u="none" noProof="0" dirty="0"/>
              <a:t> </a:t>
            </a:r>
            <a:r>
              <a:rPr lang="fr-FR" b="0" u="none" noProof="0" dirty="0"/>
              <a:t>aux </a:t>
            </a:r>
            <a:r>
              <a:rPr lang="fr-FR" noProof="0" dirty="0"/>
              <a:t>participants ce qui fait qu'il est difficile de prêter attention à une présentation. </a:t>
            </a:r>
          </a:p>
          <a:p>
            <a:pPr marL="256887" indent="-177845">
              <a:spcBef>
                <a:spcPts val="373"/>
              </a:spcBef>
              <a:buClr>
                <a:schemeClr val="dk1"/>
              </a:buClr>
              <a:buSzPts val="1200"/>
              <a:buFont typeface="Wingdings" panose="05000000000000000000" pitchFamily="2" charset="2"/>
              <a:buChar char="§"/>
            </a:pPr>
            <a:endParaRPr lang="fr-FR" noProof="0" dirty="0"/>
          </a:p>
          <a:p>
            <a:pPr marL="177845" indent="-177845">
              <a:spcBef>
                <a:spcPts val="373"/>
              </a:spcBef>
              <a:buClr>
                <a:schemeClr val="dk1"/>
              </a:buClr>
              <a:buSzPts val="1200"/>
              <a:buFont typeface="Wingdings" panose="05000000000000000000" pitchFamily="2" charset="2"/>
              <a:buChar char="§"/>
            </a:pPr>
            <a:r>
              <a:rPr lang="fr-FR" b="1" u="sng" noProof="0" dirty="0"/>
              <a:t>Remerciez</a:t>
            </a:r>
            <a:r>
              <a:rPr lang="fr-FR" b="1" u="none" noProof="0" dirty="0"/>
              <a:t> </a:t>
            </a:r>
            <a:r>
              <a:rPr lang="fr-FR" b="0" u="none" noProof="0" dirty="0"/>
              <a:t>les participants pour leurs réponses. </a:t>
            </a:r>
            <a:endParaRPr lang="fr-FR" noProof="0" dirty="0"/>
          </a:p>
        </p:txBody>
      </p:sp>
      <p:sp>
        <p:nvSpPr>
          <p:cNvPr id="401" name="Google Shape;401;p5: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6: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07" name="Google Shape;407;p6: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buClr>
                <a:schemeClr val="dk1"/>
              </a:buClr>
              <a:buSzPts val="1200"/>
            </a:pPr>
            <a:r>
              <a:rPr lang="fr-FR" b="1" dirty="0"/>
              <a:t>Notes de l'instructeur </a:t>
            </a:r>
            <a:r>
              <a:rPr lang="fr-FR" dirty="0"/>
              <a:t>: </a:t>
            </a:r>
            <a:endParaRPr lang="fr-FR" noProof="0" dirty="0"/>
          </a:p>
          <a:p>
            <a:pPr marL="0" indent="0">
              <a:spcBef>
                <a:spcPts val="373"/>
              </a:spcBef>
              <a:buClr>
                <a:schemeClr val="dk1"/>
              </a:buClr>
              <a:buSzPts val="1200"/>
            </a:pPr>
            <a:endParaRPr lang="fr-FR" noProof="0" dirty="0"/>
          </a:p>
          <a:p>
            <a:pPr marL="177845" indent="-177845">
              <a:spcBef>
                <a:spcPts val="373"/>
              </a:spcBef>
              <a:buClr>
                <a:schemeClr val="dk1"/>
              </a:buClr>
              <a:buSzPts val="1200"/>
              <a:buFont typeface="Noto Sans Symbols"/>
              <a:buChar char="❖"/>
            </a:pPr>
            <a:r>
              <a:rPr lang="fr-FR" b="1" u="none" noProof="0" dirty="0"/>
              <a:t>Avec enthousiasme, lisez cette diapositive et engagez les participants dans une </a:t>
            </a:r>
            <a:r>
              <a:rPr lang="fr-FR" b="1" i="1" u="none" noProof="0" dirty="0"/>
              <a:t>brève </a:t>
            </a:r>
            <a:r>
              <a:rPr lang="fr-FR" b="1" u="none" noProof="0" dirty="0"/>
              <a:t>discussion sur la façon dont les bons orateurs/présentateurs rendent intéressants des sujets autrement ennuyeux ou arides et sur la façon dont leurs compétences aident à attirer l'attention des gens.</a:t>
            </a:r>
            <a:endParaRPr lang="fr-FR" noProof="0" dirty="0"/>
          </a:p>
        </p:txBody>
      </p:sp>
      <p:sp>
        <p:nvSpPr>
          <p:cNvPr id="408" name="Google Shape;408;p6: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7: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4" name="Google Shape;414;p7: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177845" indent="-98803">
              <a:spcBef>
                <a:spcPts val="996"/>
              </a:spcBef>
              <a:buClr>
                <a:schemeClr val="dk1"/>
              </a:buClr>
              <a:buSzPts val="1200"/>
            </a:pPr>
            <a:endParaRPr lang="fr-FR" b="1" dirty="0"/>
          </a:p>
          <a:p>
            <a:pPr marL="177845" indent="-177845">
              <a:spcBef>
                <a:spcPts val="373"/>
              </a:spcBef>
              <a:buClr>
                <a:schemeClr val="dk1"/>
              </a:buClr>
              <a:buSzPts val="1200"/>
              <a:buFont typeface="Wingdings" panose="05000000000000000000" pitchFamily="2" charset="2"/>
              <a:buChar char="§"/>
            </a:pPr>
            <a:r>
              <a:rPr lang="fr-FR" b="1" u="sng" dirty="0"/>
              <a:t>Posez la question</a:t>
            </a:r>
            <a:r>
              <a:rPr lang="fr-FR" b="1" dirty="0"/>
              <a:t> : </a:t>
            </a:r>
            <a:r>
              <a:rPr lang="fr-FR" dirty="0"/>
              <a:t>Selon vous, qu'est-ce qui rend une présentation orale efficace ?</a:t>
            </a:r>
            <a:endParaRPr lang="fr-FR" noProof="0" dirty="0"/>
          </a:p>
          <a:p>
            <a:pPr marL="256887" indent="-177845">
              <a:spcBef>
                <a:spcPts val="373"/>
              </a:spcBef>
              <a:buClr>
                <a:schemeClr val="dk1"/>
              </a:buClr>
              <a:buSzPts val="1200"/>
              <a:buFont typeface="Wingdings" panose="05000000000000000000" pitchFamily="2" charset="2"/>
              <a:buChar char="§"/>
            </a:pPr>
            <a:endParaRPr lang="fr-FR" dirty="0"/>
          </a:p>
          <a:p>
            <a:pPr marL="177845" indent="-177845">
              <a:spcBef>
                <a:spcPts val="373"/>
              </a:spcBef>
              <a:buClr>
                <a:schemeClr val="dk1"/>
              </a:buClr>
              <a:buSzPts val="1200"/>
              <a:buFont typeface="Wingdings" panose="05000000000000000000" pitchFamily="2" charset="2"/>
              <a:buChar char="§"/>
            </a:pPr>
            <a:r>
              <a:rPr lang="fr-FR" b="1" u="sng" noProof="0" dirty="0"/>
              <a:t>Remerciez</a:t>
            </a:r>
            <a:r>
              <a:rPr lang="fr-FR" b="1" dirty="0"/>
              <a:t> </a:t>
            </a:r>
            <a:r>
              <a:rPr lang="fr-FR" b="0" u="none" noProof="0" dirty="0"/>
              <a:t>les participants pour leurs réponses. </a:t>
            </a:r>
            <a:r>
              <a:rPr lang="fr-FR" b="1" dirty="0"/>
              <a:t>Réponse : </a:t>
            </a:r>
            <a:r>
              <a:rPr lang="fr-FR" i="1" dirty="0"/>
              <a:t>Une présentation orale efficace présente trois caractéristiques : un contenu solide, une conception claire et une prestation soignée.</a:t>
            </a:r>
            <a:endParaRPr lang="fr-FR" noProof="0" dirty="0"/>
          </a:p>
          <a:p>
            <a:pPr marL="256887" indent="-177845">
              <a:spcBef>
                <a:spcPts val="373"/>
              </a:spcBef>
              <a:buClr>
                <a:schemeClr val="dk1"/>
              </a:buClr>
              <a:buSzPts val="1200"/>
              <a:buFont typeface="Wingdings" panose="05000000000000000000" pitchFamily="2" charset="2"/>
              <a:buChar char="§"/>
            </a:pPr>
            <a:endParaRPr lang="fr-FR" b="1"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Une présentation orale efficace présente trois caractéristiques </a:t>
            </a:r>
            <a:r>
              <a:rPr lang="fr-FR" b="1" dirty="0"/>
              <a:t>&lt;CLIQUER&gt; un contenu fort </a:t>
            </a:r>
            <a:r>
              <a:rPr lang="fr-FR" dirty="0"/>
              <a:t>avec des idées, des concepts et des messages clairs</a:t>
            </a:r>
            <a:r>
              <a:rPr lang="fr-FR" b="1" dirty="0"/>
              <a:t>. &lt;CLIQUER&gt; une conception claire </a:t>
            </a:r>
            <a:r>
              <a:rPr lang="fr-FR" dirty="0"/>
              <a:t>avec des éléments visuels tels que des diapositives PowerPoint ou des documents faciles à lire et à interpréter ; et </a:t>
            </a:r>
            <a:r>
              <a:rPr lang="fr-FR" b="1" dirty="0"/>
              <a:t>&lt;CLIQUER&gt; une présentation soignée et claire </a:t>
            </a:r>
            <a:r>
              <a:rPr lang="fr-FR" dirty="0"/>
              <a:t>grâce à de bonnes compétences verbales développées avec la pratique et du feedback.</a:t>
            </a:r>
            <a:endParaRPr lang="fr-FR" noProof="0" dirty="0"/>
          </a:p>
          <a:p>
            <a:pPr marL="0" indent="0">
              <a:spcBef>
                <a:spcPts val="373"/>
              </a:spcBef>
            </a:pPr>
            <a:endParaRPr dirty="0"/>
          </a:p>
        </p:txBody>
      </p:sp>
      <p:sp>
        <p:nvSpPr>
          <p:cNvPr id="415" name="Google Shape;415;p7: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8: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29" name="Google Shape;429;p8: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177845" indent="-98803">
              <a:spcBef>
                <a:spcPts val="996"/>
              </a:spcBef>
              <a:buClr>
                <a:schemeClr val="dk1"/>
              </a:buClr>
              <a:buSzPts val="1200"/>
            </a:pPr>
            <a:endParaRPr lang="fr-FR" b="1"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Quel que soit le type de présentation, l'élaboration d'une présentation peut être divisée en trois étapes de base : planifier, préparer et présenter. Cette leçon passera en revue chacun de ces éléments !</a:t>
            </a:r>
            <a:endParaRPr lang="fr-FR" noProof="0" dirty="0"/>
          </a:p>
          <a:p>
            <a:pPr marL="0" indent="0">
              <a:spcBef>
                <a:spcPts val="373"/>
              </a:spcBef>
            </a:pPr>
            <a:endParaRPr dirty="0"/>
          </a:p>
        </p:txBody>
      </p:sp>
      <p:sp>
        <p:nvSpPr>
          <p:cNvPr id="430" name="Google Shape;430;p8: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9:notes"/>
          <p:cNvSpPr>
            <a:spLocks noGrp="1" noRot="1" noChangeAspect="1"/>
          </p:cNvSpPr>
          <p:nvPr>
            <p:ph type="sldImg" idx="2"/>
          </p:nvPr>
        </p:nvSpPr>
        <p:spPr>
          <a:xfrm>
            <a:off x="458788" y="720725"/>
            <a:ext cx="6399212" cy="35988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40" name="Google Shape;440;p9:notes"/>
          <p:cNvSpPr txBox="1">
            <a:spLocks noGrp="1"/>
          </p:cNvSpPr>
          <p:nvPr>
            <p:ph type="body" idx="1"/>
          </p:nvPr>
        </p:nvSpPr>
        <p:spPr>
          <a:xfrm>
            <a:off x="732183" y="4561226"/>
            <a:ext cx="5850835" cy="4318573"/>
          </a:xfrm>
          <a:prstGeom prst="rect">
            <a:avLst/>
          </a:prstGeom>
          <a:noFill/>
          <a:ln>
            <a:noFill/>
          </a:ln>
        </p:spPr>
        <p:txBody>
          <a:bodyPr spcFirstLastPara="1" wrap="square" lIns="96624" tIns="48312" rIns="96624" bIns="48312" anchor="t" anchorCtr="0">
            <a:noAutofit/>
          </a:bodyPr>
          <a:lstStyle/>
          <a:p>
            <a:pPr marL="0" indent="0">
              <a:spcBef>
                <a:spcPts val="0"/>
              </a:spcBef>
            </a:pPr>
            <a:r>
              <a:rPr lang="fr-FR" b="1" dirty="0"/>
              <a:t>Notes de l'instructeur : </a:t>
            </a:r>
            <a:endParaRPr lang="fr-FR" noProof="0" dirty="0"/>
          </a:p>
          <a:p>
            <a:pPr marL="177845" indent="-98803">
              <a:spcBef>
                <a:spcPts val="996"/>
              </a:spcBef>
              <a:buClr>
                <a:schemeClr val="dk1"/>
              </a:buClr>
              <a:buSzPts val="1200"/>
            </a:pPr>
            <a:endParaRPr lang="fr-FR" b="1" dirty="0"/>
          </a:p>
          <a:p>
            <a:pPr marL="177845" indent="-177845">
              <a:spcBef>
                <a:spcPts val="373"/>
              </a:spcBef>
              <a:buClr>
                <a:schemeClr val="dk1"/>
              </a:buClr>
              <a:buSzPts val="1200"/>
              <a:buFont typeface="Wingdings" panose="05000000000000000000" pitchFamily="2" charset="2"/>
              <a:buChar char="§"/>
            </a:pPr>
            <a:r>
              <a:rPr lang="fr-FR" b="1" u="sng" dirty="0"/>
              <a:t>Dites</a:t>
            </a:r>
            <a:r>
              <a:rPr lang="fr-FR" b="1" dirty="0"/>
              <a:t> : </a:t>
            </a:r>
            <a:r>
              <a:rPr lang="fr-FR" dirty="0"/>
              <a:t>La planification vient en premier. La phase de planification précède l'élaboration du contenu d'une présentation. Au cours de cette étape, le présentateur doit :</a:t>
            </a:r>
            <a:endParaRPr lang="fr-FR" noProof="0" dirty="0"/>
          </a:p>
          <a:p>
            <a:pPr marL="829944" lvl="1" indent="-355690">
              <a:lnSpc>
                <a:spcPct val="115000"/>
              </a:lnSpc>
              <a:spcBef>
                <a:spcPts val="0"/>
              </a:spcBef>
              <a:buClr>
                <a:schemeClr val="dk1"/>
              </a:buClr>
              <a:buSzPts val="1200"/>
              <a:buFont typeface="Courier New"/>
              <a:buChar char="o"/>
            </a:pPr>
            <a:r>
              <a:rPr lang="fr-FR" dirty="0"/>
              <a:t>identifier et décrire le </a:t>
            </a:r>
            <a:r>
              <a:rPr lang="fr-FR" b="1" dirty="0"/>
              <a:t>public</a:t>
            </a:r>
            <a:endParaRPr lang="fr-FR" noProof="0" dirty="0"/>
          </a:p>
          <a:p>
            <a:pPr marL="829944" lvl="1" indent="-355690">
              <a:lnSpc>
                <a:spcPct val="115000"/>
              </a:lnSpc>
              <a:spcBef>
                <a:spcPts val="0"/>
              </a:spcBef>
              <a:buClr>
                <a:schemeClr val="dk1"/>
              </a:buClr>
              <a:buSzPts val="1200"/>
              <a:buFont typeface="Courier New"/>
              <a:buChar char="o"/>
            </a:pPr>
            <a:r>
              <a:rPr lang="fr-FR" dirty="0"/>
              <a:t>définir l'</a:t>
            </a:r>
            <a:r>
              <a:rPr lang="fr-FR" b="1" dirty="0"/>
              <a:t>objectif de </a:t>
            </a:r>
            <a:r>
              <a:rPr lang="fr-FR" dirty="0"/>
              <a:t>la présentation</a:t>
            </a:r>
            <a:endParaRPr lang="fr-FR" noProof="0" dirty="0"/>
          </a:p>
          <a:p>
            <a:pPr marL="829944" lvl="1" indent="-355690">
              <a:lnSpc>
                <a:spcPct val="115000"/>
              </a:lnSpc>
              <a:spcBef>
                <a:spcPts val="0"/>
              </a:spcBef>
              <a:buClr>
                <a:schemeClr val="dk1"/>
              </a:buClr>
              <a:buSzPts val="1200"/>
              <a:buFont typeface="Courier New"/>
              <a:buChar char="o"/>
            </a:pPr>
            <a:r>
              <a:rPr lang="fr-FR" dirty="0"/>
              <a:t>choisir la </a:t>
            </a:r>
            <a:r>
              <a:rPr lang="fr-FR" b="1" dirty="0"/>
              <a:t>méthode </a:t>
            </a:r>
            <a:r>
              <a:rPr lang="fr-FR" dirty="0"/>
              <a:t>de présentation</a:t>
            </a:r>
            <a:r>
              <a:rPr lang="fr-FR" b="1" dirty="0"/>
              <a:t>, </a:t>
            </a:r>
            <a:r>
              <a:rPr lang="fr-FR" dirty="0"/>
              <a:t>et</a:t>
            </a:r>
            <a:endParaRPr lang="fr-FR" noProof="0" dirty="0"/>
          </a:p>
          <a:p>
            <a:pPr marL="829944" lvl="1" indent="-355690">
              <a:lnSpc>
                <a:spcPct val="115000"/>
              </a:lnSpc>
              <a:spcBef>
                <a:spcPts val="0"/>
              </a:spcBef>
              <a:buClr>
                <a:schemeClr val="dk1"/>
              </a:buClr>
              <a:buSzPts val="1200"/>
              <a:buFont typeface="Courier New"/>
              <a:buChar char="o"/>
            </a:pPr>
            <a:r>
              <a:rPr lang="fr-FR" dirty="0"/>
              <a:t>établir la </a:t>
            </a:r>
            <a:r>
              <a:rPr lang="fr-FR" b="1" dirty="0"/>
              <a:t>structure </a:t>
            </a:r>
            <a:r>
              <a:rPr lang="fr-FR" dirty="0"/>
              <a:t>de</a:t>
            </a:r>
            <a:r>
              <a:rPr lang="fr-FR" b="1" dirty="0"/>
              <a:t> </a:t>
            </a:r>
            <a:r>
              <a:rPr lang="fr-FR" dirty="0"/>
              <a:t>la présentation.</a:t>
            </a:r>
            <a:endParaRPr lang="fr-FR" noProof="0" dirty="0"/>
          </a:p>
          <a:p>
            <a:pPr marL="652099" lvl="1" indent="-98803">
              <a:lnSpc>
                <a:spcPct val="115000"/>
              </a:lnSpc>
              <a:spcBef>
                <a:spcPts val="0"/>
              </a:spcBef>
              <a:buClr>
                <a:schemeClr val="dk1"/>
              </a:buClr>
              <a:buSzPts val="1200"/>
            </a:pPr>
            <a:endParaRPr lang="fr-FR" dirty="0"/>
          </a:p>
          <a:p>
            <a:pPr marL="177845" indent="-177845">
              <a:lnSpc>
                <a:spcPct val="115000"/>
              </a:lnSpc>
              <a:spcBef>
                <a:spcPts val="0"/>
              </a:spcBef>
              <a:buClr>
                <a:schemeClr val="dk1"/>
              </a:buClr>
              <a:buSzPts val="1200"/>
              <a:buFont typeface="Wingdings" panose="05000000000000000000" pitchFamily="2" charset="2"/>
              <a:buChar char="§"/>
            </a:pPr>
            <a:r>
              <a:rPr lang="fr-FR" b="1" u="sng" dirty="0"/>
              <a:t>Dites</a:t>
            </a:r>
            <a:r>
              <a:rPr lang="fr-FR" b="1" dirty="0"/>
              <a:t> : </a:t>
            </a:r>
            <a:r>
              <a:rPr lang="fr-FR" dirty="0"/>
              <a:t>Nous allons discuter de chacun de ces aspects de la planification de la présentation.</a:t>
            </a:r>
            <a:endParaRPr lang="fr-FR" noProof="0" dirty="0"/>
          </a:p>
          <a:p>
            <a:pPr marL="0" indent="0">
              <a:spcBef>
                <a:spcPts val="373"/>
              </a:spcBef>
            </a:pPr>
            <a:endParaRPr dirty="0"/>
          </a:p>
        </p:txBody>
      </p:sp>
      <p:sp>
        <p:nvSpPr>
          <p:cNvPr id="441" name="Google Shape;441;p9:notes"/>
          <p:cNvSpPr txBox="1">
            <a:spLocks noGrp="1"/>
          </p:cNvSpPr>
          <p:nvPr>
            <p:ph type="sldNum" idx="12"/>
          </p:nvPr>
        </p:nvSpPr>
        <p:spPr>
          <a:xfrm>
            <a:off x="4142962" y="9119173"/>
            <a:ext cx="3170583" cy="480388"/>
          </a:xfrm>
          <a:prstGeom prst="rect">
            <a:avLst/>
          </a:prstGeom>
          <a:noFill/>
          <a:ln>
            <a:noFill/>
          </a:ln>
        </p:spPr>
        <p:txBody>
          <a:bodyPr spcFirstLastPara="1" wrap="square" lIns="96624" tIns="48312" rIns="96624" bIns="48312" anchor="b" anchorCtr="0">
            <a:noAutofit/>
          </a:bodyPr>
          <a:lstStyle/>
          <a:p>
            <a:pPr algn="r"/>
            <a:fld id="{00000000-1234-1234-1234-123412341234}" type="slidenum">
              <a:rPr lang="fr-FR"/>
              <a:pPr algn="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Master" Target="../slideMasters/slideMaster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3.xml"/><Relationship Id="rId7" Type="http://schemas.openxmlformats.org/officeDocument/2006/relationships/image" Target="../media/image4.png"/><Relationship Id="rId2" Type="http://schemas.openxmlformats.org/officeDocument/2006/relationships/diagramData" Target="../diagrams/data3.xml"/><Relationship Id="rId1" Type="http://schemas.openxmlformats.org/officeDocument/2006/relationships/slideMaster" Target="../slideMasters/slideMaster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Master" Target="../slideMasters/slideMaster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7D22B602-52E4-D036-0446-3B946A8D8CC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5" name="TextBox 4">
            <a:extLst>
              <a:ext uri="{FF2B5EF4-FFF2-40B4-BE49-F238E27FC236}">
                <a16:creationId xmlns:a16="http://schemas.microsoft.com/office/drawing/2014/main" id="{446D4176-B6D4-41B7-48C2-0936CA83333B}"/>
              </a:ext>
            </a:extLst>
          </p:cNvPr>
          <p:cNvSpPr txBox="1"/>
          <p:nvPr/>
        </p:nvSpPr>
        <p:spPr>
          <a:xfrm>
            <a:off x="520953" y="3105834"/>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pic>
        <p:nvPicPr>
          <p:cNvPr id="6" name="Picture 5">
            <a:extLst>
              <a:ext uri="{FF2B5EF4-FFF2-40B4-BE49-F238E27FC236}">
                <a16:creationId xmlns:a16="http://schemas.microsoft.com/office/drawing/2014/main" id="{B42D8E6C-6D51-4729-C637-F427A7A2C381}"/>
              </a:ext>
            </a:extLst>
          </p:cNvPr>
          <p:cNvPicPr>
            <a:picLocks noChangeAspect="1"/>
          </p:cNvPicPr>
          <p:nvPr/>
        </p:nvPicPr>
        <p:blipFill>
          <a:blip r:embed="rId4"/>
          <a:stretch>
            <a:fillRect/>
          </a:stretch>
        </p:blipFill>
        <p:spPr>
          <a:xfrm>
            <a:off x="10230534" y="279657"/>
            <a:ext cx="1443306" cy="914400"/>
          </a:xfrm>
          <a:prstGeom prst="rect">
            <a:avLst/>
          </a:prstGeom>
        </p:spPr>
      </p:pic>
    </p:spTree>
    <p:extLst>
      <p:ext uri="{BB962C8B-B14F-4D97-AF65-F5344CB8AC3E}">
        <p14:creationId xmlns:p14="http://schemas.microsoft.com/office/powerpoint/2010/main" val="3289517545"/>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ctives">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lvl="0"/>
            <a:endParaRPr lang="en-US" dirty="0"/>
          </a:p>
          <a:p>
            <a:pPr lvl="0"/>
            <a:endParaRPr lang="en-US" dirty="0"/>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Learning Objectives</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01709102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Objectives_French">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marL="0" lvl="0" indent="0" algn="l" rtl="0">
              <a:lnSpc>
                <a:spcPct val="100000"/>
              </a:lnSpc>
              <a:spcBef>
                <a:spcPts val="0"/>
              </a:spcBef>
              <a:spcAft>
                <a:spcPts val="0"/>
              </a:spcAft>
              <a:buClr>
                <a:schemeClr val="dk1"/>
              </a:buClr>
              <a:buSzPts val="2800"/>
              <a:buNone/>
            </a:pPr>
            <a:r>
              <a:rPr lang="fr-FR" dirty="0"/>
              <a:t>À la fin de cette leçon, vous pourrez:</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lvl="0"/>
            <a:endParaRPr lang="en-US" dirty="0"/>
          </a:p>
          <a:p>
            <a:pPr lvl="0"/>
            <a:endParaRPr lang="en-US" dirty="0"/>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lang="en-US" sz="4400" b="0" i="0" u="none" strike="noStrike" dirty="0">
                <a:solidFill>
                  <a:srgbClr val="000000"/>
                </a:solidFill>
                <a:effectLst/>
                <a:latin typeface="Franklin Gothic Medium" panose="020B0603020102020204" pitchFamily="34" charset="0"/>
              </a:rPr>
              <a:t>Objectifs d'apprentissage</a:t>
            </a:r>
            <a:endParaRPr lang="en-US" sz="4400"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8549271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urveillance Cycl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Public Health Surveillance Cycle</a:t>
            </a:r>
            <a:endParaRPr lang="en-US"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2846529144"/>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67845227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Surveillance Cycle_French">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fr-FR" sz="4400" b="0" i="0" u="none" strike="noStrike" kern="1200" cap="none" spc="0" normalizeH="0" baseline="0" noProof="0" dirty="0">
                <a:ln>
                  <a:noFill/>
                </a:ln>
                <a:solidFill>
                  <a:schemeClr val="tx1"/>
                </a:solidFill>
                <a:effectLst/>
                <a:uLnTx/>
                <a:uFillTx/>
                <a:latin typeface="Franklin Gothic Medium"/>
                <a:ea typeface="+mj-ea"/>
                <a:cs typeface="+mj-cs"/>
              </a:rPr>
              <a:t>Cycle de surveillance de la santé publique</a:t>
            </a:r>
            <a:endParaRPr lang="en-US" sz="4400"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2270917483"/>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18791657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rveillance Cycle + Monitor">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Public Health Surveillance Cycle</a:t>
            </a:r>
            <a:endParaRPr lang="en-US" dirty="0"/>
          </a:p>
        </p:txBody>
      </p:sp>
      <p:sp>
        <p:nvSpPr>
          <p:cNvPr id="2" name="Oval 1">
            <a:extLst>
              <a:ext uri="{FF2B5EF4-FFF2-40B4-BE49-F238E27FC236}">
                <a16:creationId xmlns:a16="http://schemas.microsoft.com/office/drawing/2014/main" id="{E23D2ABF-728A-467C-6FA1-7BB015B17884}"/>
              </a:ext>
            </a:extLst>
          </p:cNvPr>
          <p:cNvSpPr/>
          <p:nvPr/>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a:extLst>
              <a:ext uri="{FF2B5EF4-FFF2-40B4-BE49-F238E27FC236}">
                <a16:creationId xmlns:a16="http://schemas.microsoft.com/office/drawing/2014/main" id="{E4A6CDBD-A351-C226-D96D-556605FFF6CC}"/>
              </a:ext>
            </a:extLst>
          </p:cNvPr>
          <p:cNvGraphicFramePr/>
          <p:nvPr>
            <p:extLst>
              <p:ext uri="{D42A27DB-BD31-4B8C-83A1-F6EECF244321}">
                <p14:modId xmlns:p14="http://schemas.microsoft.com/office/powerpoint/2010/main" val="987105626"/>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4578A98A-64E7-0FDF-A653-4F41FAA35420}"/>
              </a:ext>
            </a:extLst>
          </p:cNvPr>
          <p:cNvSpPr txBox="1"/>
          <p:nvPr/>
        </p:nvSpPr>
        <p:spPr>
          <a:xfrm>
            <a:off x="3914774" y="3353633"/>
            <a:ext cx="4772025" cy="1107996"/>
          </a:xfrm>
          <a:prstGeom prst="rect">
            <a:avLst/>
          </a:prstGeom>
          <a:noFill/>
        </p:spPr>
        <p:txBody>
          <a:bodyPr wrap="square" rtlCol="0">
            <a:spAutoFit/>
          </a:bodyPr>
          <a:lstStyle/>
          <a:p>
            <a:pPr algn="ctr"/>
            <a:r>
              <a:rPr lang="en-US" sz="6600" b="1" dirty="0">
                <a:solidFill>
                  <a:srgbClr val="00943B"/>
                </a:solidFill>
                <a:latin typeface="+mn-lt"/>
              </a:rPr>
              <a:t>MONITOR</a:t>
            </a:r>
          </a:p>
        </p:txBody>
      </p:sp>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92706101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Surveillance Cycle + Monitor_French">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fr-FR" sz="4400" b="0" i="0" u="none" strike="noStrike" kern="1200" cap="none" spc="0" normalizeH="0" baseline="0" noProof="0" dirty="0">
                <a:ln>
                  <a:noFill/>
                </a:ln>
                <a:solidFill>
                  <a:schemeClr val="tx1"/>
                </a:solidFill>
                <a:effectLst/>
                <a:uLnTx/>
                <a:uFillTx/>
                <a:latin typeface="Franklin Gothic Medium"/>
                <a:ea typeface="+mj-ea"/>
                <a:cs typeface="+mj-cs"/>
              </a:rPr>
              <a:t>Cycle de surveillance de la santé publique</a:t>
            </a:r>
            <a:endParaRPr lang="en-US" sz="4400" dirty="0"/>
          </a:p>
        </p:txBody>
      </p:sp>
      <p:sp>
        <p:nvSpPr>
          <p:cNvPr id="2" name="Oval 1">
            <a:extLst>
              <a:ext uri="{FF2B5EF4-FFF2-40B4-BE49-F238E27FC236}">
                <a16:creationId xmlns:a16="http://schemas.microsoft.com/office/drawing/2014/main" id="{E23D2ABF-728A-467C-6FA1-7BB015B17884}"/>
              </a:ext>
            </a:extLst>
          </p:cNvPr>
          <p:cNvSpPr/>
          <p:nvPr/>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a:extLst>
              <a:ext uri="{FF2B5EF4-FFF2-40B4-BE49-F238E27FC236}">
                <a16:creationId xmlns:a16="http://schemas.microsoft.com/office/drawing/2014/main" id="{E4A6CDBD-A351-C226-D96D-556605FFF6CC}"/>
              </a:ext>
            </a:extLst>
          </p:cNvPr>
          <p:cNvGraphicFramePr/>
          <p:nvPr>
            <p:extLst>
              <p:ext uri="{D42A27DB-BD31-4B8C-83A1-F6EECF244321}">
                <p14:modId xmlns:p14="http://schemas.microsoft.com/office/powerpoint/2010/main" val="895027055"/>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4578A98A-64E7-0FDF-A653-4F41FAA35420}"/>
              </a:ext>
            </a:extLst>
          </p:cNvPr>
          <p:cNvSpPr txBox="1"/>
          <p:nvPr/>
        </p:nvSpPr>
        <p:spPr>
          <a:xfrm>
            <a:off x="3357818" y="3353633"/>
            <a:ext cx="6060499" cy="1107996"/>
          </a:xfrm>
          <a:prstGeom prst="rect">
            <a:avLst/>
          </a:prstGeom>
          <a:noFill/>
        </p:spPr>
        <p:txBody>
          <a:bodyPr wrap="square" rtlCol="0">
            <a:spAutoFit/>
          </a:bodyPr>
          <a:lstStyle/>
          <a:p>
            <a:pPr algn="ctr"/>
            <a:r>
              <a:rPr lang="en-US" sz="6600" b="1" dirty="0">
                <a:solidFill>
                  <a:srgbClr val="00943B"/>
                </a:solidFill>
                <a:latin typeface="+mn-lt"/>
              </a:rPr>
              <a:t>SUIVI</a:t>
            </a:r>
          </a:p>
        </p:txBody>
      </p:sp>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126687604"/>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F0310963-AC01-4579-B570-C8CE6E846F94}"/>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B5FD2873-8152-A97C-05E1-5BAA30214544}"/>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E16F905B-FA46-9E15-5E84-F20DBC57262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83489529-E55F-B5D2-2D02-64FE512A515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434289841"/>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47675"/>
            <a:ext cx="9752215" cy="800100"/>
          </a:xfrm>
          <a:prstGeom prst="rect">
            <a:avLst/>
          </a:prstGeom>
          <a:solidFill>
            <a:srgbClr val="E7C2F6"/>
          </a:solidFill>
          <a:ln>
            <a:noFill/>
          </a:ln>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E873DDE5-43DB-6819-60A1-F3D03D0BB97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C3E91E8D-034D-93A4-BF8D-2AE79CF3689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CB21F133-A657-4C3A-8C25-6EE6CF8F812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395A6E8D-7399-87ED-5775-F6B9EABC719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29788809"/>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en-US" sz="2800" dirty="0"/>
              <a:t>To complete the exercise, </a:t>
            </a:r>
          </a:p>
          <a:p>
            <a:pPr algn="ctr"/>
            <a:r>
              <a:rPr lang="en-US" sz="2800" dirty="0"/>
              <a:t>please turn to your Participant Exercise Book.</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75284054"/>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_Activity_Frenc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fr-FR" sz="2800" dirty="0"/>
              <a:t>Pour réaliser l'exercice,</a:t>
            </a:r>
            <a:br>
              <a:rPr lang="fr-FR" sz="2800" dirty="0"/>
            </a:br>
            <a:r>
              <a:rPr lang="fr-FR" sz="2800" dirty="0"/>
              <a:t>veuillez consulter votre livret d'exercices du participant.</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897105128"/>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851013"/>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2479096914"/>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Activity_Blank">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no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6D2FF57C-9C69-54AF-F8B2-BEBC7258011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E2D5C3-86B4-2021-98BF-0CEE5CDD82E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529D48D4-75C8-59B7-3925-F10675A6BA0A}"/>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57897224"/>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Activity_Answer">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solidFill>
            <a:schemeClr val="accent4">
              <a:lumMod val="40000"/>
              <a:lumOff val="60000"/>
            </a:schemeClr>
          </a:solid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A04CD4AB-5899-EC47-36C7-6280531A51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E363DF97-FB46-826E-889B-427B7A0F5A7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DDACD0-D5A9-DCEA-75C8-7066B6E38E85}"/>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616788447"/>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One Heal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pic>
        <p:nvPicPr>
          <p:cNvPr id="8" name="Picture 7" descr="A picture containing vector graphics&#10;&#10;Description automatically generated">
            <a:extLst>
              <a:ext uri="{FF2B5EF4-FFF2-40B4-BE49-F238E27FC236}">
                <a16:creationId xmlns:a16="http://schemas.microsoft.com/office/drawing/2014/main" id="{56497B94-BA8A-615F-A310-69C10004D182}"/>
              </a:ext>
            </a:extLst>
          </p:cNvPr>
          <p:cNvPicPr>
            <a:picLocks noChangeAspect="1"/>
          </p:cNvPicPr>
          <p:nvPr/>
        </p:nvPicPr>
        <p:blipFill>
          <a:blip r:embed="rId2"/>
          <a:stretch>
            <a:fillRect/>
          </a:stretch>
        </p:blipFill>
        <p:spPr>
          <a:xfrm>
            <a:off x="10472404" y="128052"/>
            <a:ext cx="1223563" cy="1223563"/>
          </a:xfrm>
          <a:prstGeom prst="rect">
            <a:avLst/>
          </a:prstGeom>
        </p:spPr>
      </p:pic>
      <p:sp>
        <p:nvSpPr>
          <p:cNvPr id="9" name="Rectangle 8">
            <a:extLst>
              <a:ext uri="{FF2B5EF4-FFF2-40B4-BE49-F238E27FC236}">
                <a16:creationId xmlns:a16="http://schemas.microsoft.com/office/drawing/2014/main" id="{63726634-4910-673A-DA30-7686280E459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7D0720C-6B77-83E2-40D2-CB855EA83DB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14530E1F-7EF0-EEAA-1E8F-7973FCEE4A4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E001A98-CD2F-BF37-8BDB-E6F388E6DE0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202942249"/>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Only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F023CA-73B6-B91A-F8EC-8CF0CB10C79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9243F1E9-ADA9-6E2A-AB31-594A70AC2046}"/>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3" name="Rectangle 2">
            <a:extLst>
              <a:ext uri="{FF2B5EF4-FFF2-40B4-BE49-F238E27FC236}">
                <a16:creationId xmlns:a16="http://schemas.microsoft.com/office/drawing/2014/main" id="{B1111021-4F1D-405C-4F10-B31870C589B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BAE977D-16C7-AAB2-4AEB-EB1089E4B5D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28FD81-DF63-DFE0-3655-40CF22A2E4F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98334216"/>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Only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Rectangle 6">
            <a:extLst>
              <a:ext uri="{FF2B5EF4-FFF2-40B4-BE49-F238E27FC236}">
                <a16:creationId xmlns:a16="http://schemas.microsoft.com/office/drawing/2014/main" id="{92770386-F95F-461A-72F1-871066C9B93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3D9761C-B841-0BFC-50E3-32FA1F43FA7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2C4FA01-299B-BC8D-9C36-8E7D368F779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2A409412-CFCD-F3FF-71D8-427A4908DB6F}"/>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716676810"/>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19B4A-B8B6-989A-D46E-007108FA7F85}"/>
              </a:ext>
            </a:extLst>
          </p:cNvPr>
          <p:cNvSpPr>
            <a:spLocks noGrp="1"/>
          </p:cNvSpPr>
          <p:nvPr>
            <p:ph type="title"/>
          </p:nvPr>
        </p:nvSpPr>
        <p:spPr>
          <a:xfrm>
            <a:off x="839788" y="365125"/>
            <a:ext cx="10515600" cy="82391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68267ED3-C392-EC61-3599-169B8475B942}"/>
              </a:ext>
            </a:extLst>
          </p:cNvPr>
          <p:cNvSpPr>
            <a:spLocks noGrp="1"/>
          </p:cNvSpPr>
          <p:nvPr>
            <p:ph type="body" idx="1"/>
          </p:nvPr>
        </p:nvSpPr>
        <p:spPr>
          <a:xfrm>
            <a:off x="838200" y="1473345"/>
            <a:ext cx="5157787"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EC667D-414C-9FC8-B69F-22627A5DD04A}"/>
              </a:ext>
            </a:extLst>
          </p:cNvPr>
          <p:cNvSpPr>
            <a:spLocks noGrp="1"/>
          </p:cNvSpPr>
          <p:nvPr>
            <p:ph sz="half" idx="2" hasCustomPrompt="1"/>
          </p:nvPr>
        </p:nvSpPr>
        <p:spPr>
          <a:xfrm>
            <a:off x="838200"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5" name="Text Placeholder 4">
            <a:extLst>
              <a:ext uri="{FF2B5EF4-FFF2-40B4-BE49-F238E27FC236}">
                <a16:creationId xmlns:a16="http://schemas.microsoft.com/office/drawing/2014/main" id="{9D65D03D-24B7-A316-A2BC-01AE2BD2690D}"/>
              </a:ext>
            </a:extLst>
          </p:cNvPr>
          <p:cNvSpPr>
            <a:spLocks noGrp="1"/>
          </p:cNvSpPr>
          <p:nvPr>
            <p:ph type="body" sz="quarter" idx="3"/>
          </p:nvPr>
        </p:nvSpPr>
        <p:spPr>
          <a:xfrm>
            <a:off x="6170612" y="1473345"/>
            <a:ext cx="5183188"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01F6D531-FBC4-462D-E18C-EAD2B50B49F2}"/>
              </a:ext>
            </a:extLst>
          </p:cNvPr>
          <p:cNvSpPr>
            <a:spLocks noGrp="1"/>
          </p:cNvSpPr>
          <p:nvPr>
            <p:ph sz="half" idx="13" hasCustomPrompt="1"/>
          </p:nvPr>
        </p:nvSpPr>
        <p:spPr>
          <a:xfrm>
            <a:off x="6170612"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11" name="Rectangle 10">
            <a:extLst>
              <a:ext uri="{FF2B5EF4-FFF2-40B4-BE49-F238E27FC236}">
                <a16:creationId xmlns:a16="http://schemas.microsoft.com/office/drawing/2014/main" id="{17F10DB2-E88B-7B35-F4F7-EBA7E7D5FB6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EEFBFF7-FE76-582A-10D0-3700E8E83E71}"/>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DB10DA3A-09FB-5DC5-032F-1B5BB3F8FAA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E0D36ABF-CD83-3C0F-E472-5FE0F4038B15}"/>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845958423"/>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References">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sz="2400"/>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0"/>
            <a:r>
              <a:rPr lang="en-US" dirty="0"/>
              <a:t>Level 0</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hasCustomPrompt="1"/>
          </p:nvPr>
        </p:nvSpPr>
        <p:spPr>
          <a:xfrm>
            <a:off x="838200" y="457200"/>
            <a:ext cx="10515600" cy="800100"/>
          </a:xfrm>
          <a:prstGeom prst="rect">
            <a:avLst/>
          </a:prstGeom>
        </p:spPr>
        <p:txBody>
          <a:bodyPr/>
          <a:lstStyle/>
          <a:p>
            <a:r>
              <a:rPr lang="en-US" dirty="0"/>
              <a:t>References</a:t>
            </a:r>
          </a:p>
        </p:txBody>
      </p:sp>
      <p:sp>
        <p:nvSpPr>
          <p:cNvPr id="2" name="Rectangle 1">
            <a:extLst>
              <a:ext uri="{FF2B5EF4-FFF2-40B4-BE49-F238E27FC236}">
                <a16:creationId xmlns:a16="http://schemas.microsoft.com/office/drawing/2014/main" id="{21B2EC1A-26AC-AC4C-556E-39528BD4A073}"/>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5E78E6E-72AF-13CB-576C-7501F4F9058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F2B32D3-D914-C12F-4126-229E831D19B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F66EE439-A0E7-D2FF-0910-46428FDA84EE}"/>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65168420"/>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C36BF7-72A3-3A95-B253-F12F3664393E}"/>
              </a:ext>
            </a:extLst>
          </p:cNvPr>
          <p:cNvSpPr>
            <a:spLocks noGrp="1"/>
          </p:cNvSpPr>
          <p:nvPr>
            <p:ph type="dt" sz="half" idx="10"/>
          </p:nvPr>
        </p:nvSpPr>
        <p:spPr>
          <a:xfrm>
            <a:off x="838200" y="6356350"/>
            <a:ext cx="2743200" cy="365125"/>
          </a:xfrm>
          <a:prstGeom prst="rect">
            <a:avLst/>
          </a:prstGeom>
        </p:spPr>
        <p:txBody>
          <a:bodyPr/>
          <a:lstStyle/>
          <a:p>
            <a:fld id="{1D8BCC40-12E7-4554-BDBD-F4255BE62A3D}" type="datetimeFigureOut">
              <a:rPr lang="en-US" smtClean="0"/>
              <a:t>11/21/2025</a:t>
            </a:fld>
            <a:endParaRPr lang="en-US"/>
          </a:p>
        </p:txBody>
      </p:sp>
      <p:sp>
        <p:nvSpPr>
          <p:cNvPr id="3" name="Footer Placeholder 2">
            <a:extLst>
              <a:ext uri="{FF2B5EF4-FFF2-40B4-BE49-F238E27FC236}">
                <a16:creationId xmlns:a16="http://schemas.microsoft.com/office/drawing/2014/main" id="{AA937483-9282-4A70-F92D-1D1CFFE29A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9FB5E6D-5BAD-CC9B-69C9-9CBB45045729}"/>
              </a:ext>
            </a:extLst>
          </p:cNvPr>
          <p:cNvSpPr>
            <a:spLocks noGrp="1"/>
          </p:cNvSpPr>
          <p:nvPr>
            <p:ph type="sldNum" sz="quarter" idx="12"/>
          </p:nvPr>
        </p:nvSpPr>
        <p:spPr>
          <a:xfrm>
            <a:off x="8610600" y="6356350"/>
            <a:ext cx="2743200" cy="365125"/>
          </a:xfrm>
          <a:prstGeom prst="rect">
            <a:avLst/>
          </a:prstGeom>
        </p:spPr>
        <p:txBody>
          <a:bodyPr/>
          <a:lstStyle/>
          <a:p>
            <a:pPr marL="0" lvl="0" indent="0" algn="r" rtl="0">
              <a:spcBef>
                <a:spcPts val="0"/>
              </a:spcBef>
              <a:spcAft>
                <a:spcPts val="0"/>
              </a:spcAft>
              <a:buNone/>
            </a:pPr>
            <a:fld id="{00000000-1234-1234-1234-123412341234}" type="slidenum">
              <a:rPr lang="fr-FR" smtClean="0"/>
              <a:t>‹#›</a:t>
            </a:fld>
            <a:endParaRPr lang="fr-FR"/>
          </a:p>
        </p:txBody>
      </p:sp>
      <p:sp>
        <p:nvSpPr>
          <p:cNvPr id="5" name="Rectangle 4">
            <a:extLst>
              <a:ext uri="{FF2B5EF4-FFF2-40B4-BE49-F238E27FC236}">
                <a16:creationId xmlns:a16="http://schemas.microsoft.com/office/drawing/2014/main" id="{01833508-4B97-19F9-5654-F86BA0A7271A}"/>
              </a:ext>
            </a:extLst>
          </p:cNvPr>
          <p:cNvSpPr/>
          <p:nvPr/>
        </p:nvSpPr>
        <p:spPr>
          <a:xfrm>
            <a:off x="0" y="0"/>
            <a:ext cx="12192000" cy="6858000"/>
          </a:xfrm>
          <a:prstGeom prst="rect">
            <a:avLst/>
          </a:prstGeom>
          <a:solidFill>
            <a:srgbClr val="109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80A74EA-FF24-D258-AA73-6CB93340F63C}"/>
              </a:ext>
            </a:extLst>
          </p:cNvPr>
          <p:cNvSpPr/>
          <p:nvPr/>
        </p:nvSpPr>
        <p:spPr>
          <a:xfrm>
            <a:off x="9540691" y="6196031"/>
            <a:ext cx="2651760" cy="731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7317499-96E7-3335-CB25-D67CC5E5DC0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4A26A8E7-12C8-E575-B4A7-1418AB17ED3C}"/>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764919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563C3A-6C07-DF13-2F88-3EB1DF7784C8}"/>
              </a:ext>
            </a:extLst>
          </p:cNvPr>
          <p:cNvSpPr/>
          <p:nvPr/>
        </p:nvSpPr>
        <p:spPr>
          <a:xfrm>
            <a:off x="0" y="0"/>
            <a:ext cx="12192000" cy="6356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701D2E6-8E45-127C-9D69-66B4258EC3A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4BC32A3-A65C-DA8F-ABD4-BC975F9F471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78FBEA7-8B93-2797-9DE5-88EBDE4EFA4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9181AE0-03F4-F621-D748-0E02EE1D9A94}"/>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945168809"/>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Title Slide 2">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8617060" y="742949"/>
            <a:ext cx="2974848" cy="521208"/>
          </a:xfrm>
          <a:prstGeom prst="rect">
            <a:avLst/>
          </a:prstGeom>
        </p:spPr>
        <p:txBody>
          <a:bodyPr/>
          <a:lstStyle>
            <a:lvl1pPr marL="0" indent="0" algn="r">
              <a:buNone/>
              <a:defRPr b="1"/>
            </a:lvl1pPr>
          </a:lstStyle>
          <a:p>
            <a:pPr lvl="0"/>
            <a:r>
              <a:rPr lang="en-US" dirty="0"/>
              <a:t>Workshop #</a:t>
            </a: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Tree>
    <p:extLst>
      <p:ext uri="{BB962C8B-B14F-4D97-AF65-F5344CB8AC3E}">
        <p14:creationId xmlns:p14="http://schemas.microsoft.com/office/powerpoint/2010/main" val="4171593740"/>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2_French">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59" y="3791951"/>
            <a:ext cx="760730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A" sz="3600" i="1" noProof="0" dirty="0">
                <a:solidFill>
                  <a:srgbClr val="109648"/>
                </a:solidFill>
                <a:latin typeface="Franklin Gothic Medium" panose="020B0603020102020204" pitchFamily="34" charset="0"/>
              </a:rPr>
              <a:t>Approche Une Seule Santé</a:t>
            </a:r>
            <a:endParaRPr kumimoji="0" lang="fr-CA"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2110538841"/>
      </p:ext>
    </p:extLst>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2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3032149047"/>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Custom Layout 1 w/ Reference Box">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856540015"/>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cSld name="Title Only">
    <p:spTree>
      <p:nvGrpSpPr>
        <p:cNvPr id="1" name=""/>
        <p:cNvGrpSpPr/>
        <p:nvPr/>
      </p:nvGrpSpPr>
      <p:grpSpPr>
        <a:xfrm>
          <a:off x="0" y="0"/>
          <a:ext cx="0" cy="0"/>
          <a:chOff x="0" y="0"/>
          <a:chExt cx="0" cy="0"/>
        </a:xfrm>
      </p:grpSpPr>
      <p:sp>
        <p:nvSpPr>
          <p:cNvPr id="3" name="Text Box 2058"/>
          <p:cNvSpPr txBox="1">
            <a:spLocks noChangeArrowheads="1"/>
          </p:cNvSpPr>
          <p:nvPr/>
        </p:nvSpPr>
        <p:spPr bwMode="auto">
          <a:xfrm>
            <a:off x="0" y="6400800"/>
            <a:ext cx="508000" cy="304800"/>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ADEFB78E-F28D-41A0-99E8-8F577C17F9CA}"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a:latin typeface="Franklin Gothic Medium Cond" panose="020B0606030402020204" pitchFamily="34" charset="0"/>
              <a:cs typeface="Times New Roman" panose="02020603050405020304" pitchFamily="18" charset="0"/>
            </a:endParaRPr>
          </a:p>
        </p:txBody>
      </p:sp>
      <p:sp>
        <p:nvSpPr>
          <p:cNvPr id="4" name="Text Box 2070"/>
          <p:cNvSpPr txBox="1">
            <a:spLocks noChangeArrowheads="1"/>
          </p:cNvSpPr>
          <p:nvPr/>
        </p:nvSpPr>
        <p:spPr bwMode="auto">
          <a:xfrm>
            <a:off x="304800" y="6248400"/>
            <a:ext cx="4876800" cy="457200"/>
          </a:xfrm>
          <a:prstGeom prst="rect">
            <a:avLst/>
          </a:prstGeom>
          <a:noFill/>
          <a:ln>
            <a:noFill/>
          </a:ln>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defRPr/>
            </a:pPr>
            <a:r>
              <a:rPr lang="en-US" sz="2400">
                <a:solidFill>
                  <a:schemeClr val="bg1"/>
                </a:solidFill>
                <a:latin typeface="Franklin Gothic Medium" pitchFamily="34" charset="0"/>
              </a:rPr>
              <a:t>Epidemiologic Bias</a:t>
            </a:r>
          </a:p>
        </p:txBody>
      </p:sp>
      <p:pic>
        <p:nvPicPr>
          <p:cNvPr id="5"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26801" y="6108700"/>
            <a:ext cx="895351"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6" name="Rectangle 5"/>
          <p:cNvSpPr/>
          <p:nvPr/>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cxnSp>
        <p:nvCxnSpPr>
          <p:cNvPr id="7" name="Straight Connector 6"/>
          <p:cNvCxnSpPr/>
          <p:nvPr/>
        </p:nvCxnSpPr>
        <p:spPr>
          <a:xfrm>
            <a:off x="548218" y="1314450"/>
            <a:ext cx="11095567" cy="0"/>
          </a:xfrm>
          <a:prstGeom prst="line">
            <a:avLst/>
          </a:prstGeom>
          <a:ln w="38100">
            <a:solidFill>
              <a:srgbClr val="0F9648"/>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48640" y="213360"/>
            <a:ext cx="11094720" cy="1005840"/>
          </a:xfrm>
        </p:spPr>
        <p:txBody>
          <a:bodyPr anchor="b"/>
          <a:lstStyle>
            <a:lvl1pPr algn="l">
              <a:lnSpc>
                <a:spcPct val="90000"/>
              </a:lnSpc>
              <a:defRPr b="0">
                <a:latin typeface="Franklin Gothic Medium" pitchFamily="34" charset="0"/>
              </a:defRPr>
            </a:lvl1pPr>
          </a:lstStyle>
          <a:p>
            <a:r>
              <a:rPr lang="en-US"/>
              <a:t>Click to edit Master title style</a:t>
            </a:r>
          </a:p>
        </p:txBody>
      </p:sp>
    </p:spTree>
    <p:extLst>
      <p:ext uri="{BB962C8B-B14F-4D97-AF65-F5344CB8AC3E}">
        <p14:creationId xmlns:p14="http://schemas.microsoft.com/office/powerpoint/2010/main" val="2022236519"/>
      </p:ext>
    </p:extLst>
  </p:cSld>
  <p:clrMapOvr>
    <a:masterClrMapping/>
  </p:clrMapOvr>
  <p:transition/>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1_Surveillance Cycle Spanish">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5143950"/>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_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791BF66-13A8-BA66-0F31-11493DE6241F}"/>
              </a:ext>
            </a:extLst>
          </p:cNvPr>
          <p:cNvPicPr/>
          <p:nvPr/>
        </p:nvPicPr>
        <p:blipFill>
          <a:blip r:embed="rId3">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4" name="Content Placeholder 3">
            <a:extLst>
              <a:ext uri="{FF2B5EF4-FFF2-40B4-BE49-F238E27FC236}">
                <a16:creationId xmlns:a16="http://schemas.microsoft.com/office/drawing/2014/main" id="{0750473E-64CE-71CB-DD07-24B4F16D2BFE}"/>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Tree>
    <p:extLst>
      <p:ext uri="{BB962C8B-B14F-4D97-AF65-F5344CB8AC3E}">
        <p14:creationId xmlns:p14="http://schemas.microsoft.com/office/powerpoint/2010/main" val="3931258777"/>
      </p:ext>
    </p:extLst>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cSld name="1_Title only">
    <p:spTree>
      <p:nvGrpSpPr>
        <p:cNvPr id="1" name=""/>
        <p:cNvGrpSpPr/>
        <p:nvPr/>
      </p:nvGrpSpPr>
      <p:grpSpPr>
        <a:xfrm>
          <a:off x="0" y="0"/>
          <a:ext cx="0" cy="0"/>
          <a:chOff x="0" y="0"/>
          <a:chExt cx="0" cy="0"/>
        </a:xfrm>
      </p:grpSpPr>
      <p:sp>
        <p:nvSpPr>
          <p:cNvPr id="3" name="Text Box 2058"/>
          <p:cNvSpPr txBox="1">
            <a:spLocks noChangeArrowheads="1"/>
          </p:cNvSpPr>
          <p:nvPr/>
        </p:nvSpPr>
        <p:spPr bwMode="auto">
          <a:xfrm>
            <a:off x="0" y="6400800"/>
            <a:ext cx="508000" cy="304800"/>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2C7CEF8F-31C2-481E-A98D-355C0FD99D90}"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a:latin typeface="Franklin Gothic Medium Cond" panose="020B0606030402020204" pitchFamily="34" charset="0"/>
              <a:cs typeface="Times New Roman" panose="02020603050405020304" pitchFamily="18" charset="0"/>
            </a:endParaRPr>
          </a:p>
        </p:txBody>
      </p:sp>
      <p:sp>
        <p:nvSpPr>
          <p:cNvPr id="4" name="Text Box 2070"/>
          <p:cNvSpPr txBox="1">
            <a:spLocks noChangeArrowheads="1"/>
          </p:cNvSpPr>
          <p:nvPr/>
        </p:nvSpPr>
        <p:spPr bwMode="auto">
          <a:xfrm>
            <a:off x="304800" y="6248400"/>
            <a:ext cx="4876800" cy="457200"/>
          </a:xfrm>
          <a:prstGeom prst="rect">
            <a:avLst/>
          </a:prstGeom>
          <a:noFill/>
          <a:ln>
            <a:noFill/>
          </a:ln>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defRPr/>
            </a:pPr>
            <a:r>
              <a:rPr lang="en-US" sz="2400">
                <a:solidFill>
                  <a:schemeClr val="bg1"/>
                </a:solidFill>
                <a:latin typeface="Franklin Gothic Medium" pitchFamily="34" charset="0"/>
              </a:rPr>
              <a:t>Epidemiologic Bias</a:t>
            </a:r>
          </a:p>
        </p:txBody>
      </p:sp>
      <p:pic>
        <p:nvPicPr>
          <p:cNvPr id="5"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26801" y="6108700"/>
            <a:ext cx="895351"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6" name="Rectangle 5"/>
          <p:cNvSpPr/>
          <p:nvPr/>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cxnSp>
        <p:nvCxnSpPr>
          <p:cNvPr id="7" name="Straight Connector 6"/>
          <p:cNvCxnSpPr/>
          <p:nvPr/>
        </p:nvCxnSpPr>
        <p:spPr>
          <a:xfrm>
            <a:off x="548218" y="1314450"/>
            <a:ext cx="11095567" cy="0"/>
          </a:xfrm>
          <a:prstGeom prst="line">
            <a:avLst/>
          </a:prstGeom>
          <a:ln w="38100">
            <a:solidFill>
              <a:srgbClr val="0F9648"/>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48640" y="213360"/>
            <a:ext cx="11094720" cy="1005840"/>
          </a:xfrm>
        </p:spPr>
        <p:txBody>
          <a:bodyPr anchor="b"/>
          <a:lstStyle>
            <a:lvl1pPr algn="l">
              <a:lnSpc>
                <a:spcPct val="90000"/>
              </a:lnSpc>
              <a:defRPr b="0">
                <a:latin typeface="Franklin Gothic Medium" pitchFamily="34" charset="0"/>
              </a:defRPr>
            </a:lvl1pPr>
          </a:lstStyle>
          <a:p>
            <a:r>
              <a:rPr lang="en-US"/>
              <a:t>Click to edit Master title style</a:t>
            </a:r>
          </a:p>
        </p:txBody>
      </p:sp>
    </p:spTree>
    <p:extLst>
      <p:ext uri="{BB962C8B-B14F-4D97-AF65-F5344CB8AC3E}">
        <p14:creationId xmlns:p14="http://schemas.microsoft.com/office/powerpoint/2010/main" val="2966670907"/>
      </p:ext>
    </p:extLst>
  </p:cSld>
  <p:clrMapOvr>
    <a:masterClrMapping/>
  </p:clrMapOvr>
  <p:transition/>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2_Title Slide 2_French">
  <p:cSld name="3_Title Slide 2_French">
    <p:spTree>
      <p:nvGrpSpPr>
        <p:cNvPr id="1" name="Shape 54"/>
        <p:cNvGrpSpPr/>
        <p:nvPr/>
      </p:nvGrpSpPr>
      <p:grpSpPr>
        <a:xfrm>
          <a:off x="0" y="0"/>
          <a:ext cx="0" cy="0"/>
          <a:chOff x="0" y="0"/>
          <a:chExt cx="0" cy="0"/>
        </a:xfrm>
      </p:grpSpPr>
      <p:sp>
        <p:nvSpPr>
          <p:cNvPr id="62" name="Google Shape;62;g34621d0fced_0_47"/>
          <p:cNvSpPr txBox="1">
            <a:spLocks noGrp="1"/>
          </p:cNvSpPr>
          <p:nvPr>
            <p:ph type="body" idx="1"/>
          </p:nvPr>
        </p:nvSpPr>
        <p:spPr>
          <a:xfrm>
            <a:off x="518160" y="2110490"/>
            <a:ext cx="7607400" cy="1588500"/>
          </a:xfrm>
          <a:prstGeom prst="rect">
            <a:avLst/>
          </a:prstGeom>
          <a:noFill/>
          <a:ln>
            <a:noFill/>
          </a:ln>
        </p:spPr>
        <p:txBody>
          <a:bodyPr spcFirstLastPara="1" wrap="square" lIns="91425" tIns="45700" rIns="91425" bIns="45700" anchor="t" anchorCtr="0">
            <a:normAutofit/>
          </a:bodyPr>
          <a:lstStyle>
            <a:lvl1pPr marL="457200" marR="0" lvl="0" indent="-228600" algn="l">
              <a:lnSpc>
                <a:spcPct val="90000"/>
              </a:lnSpc>
              <a:spcBef>
                <a:spcPts val="1000"/>
              </a:spcBef>
              <a:spcAft>
                <a:spcPts val="0"/>
              </a:spcAft>
              <a:buClr>
                <a:schemeClr val="dk1"/>
              </a:buClr>
              <a:buSzPts val="5400"/>
              <a:buFont typeface="Arial"/>
              <a:buNone/>
              <a:defRPr sz="5400" b="0" i="0" u="none" strike="noStrike" cap="none">
                <a:solidFill>
                  <a:schemeClr val="dk1"/>
                </a:solidFill>
                <a:latin typeface="Libre Franklin Medium"/>
                <a:ea typeface="Libre Franklin Medium"/>
                <a:cs typeface="Libre Franklin Medium"/>
                <a:sym typeface="Libre Franklin Medium"/>
              </a:defRPr>
            </a:lvl1pPr>
            <a:lvl2pPr marL="914400" marR="0" lvl="1" indent="-381000" algn="l">
              <a:lnSpc>
                <a:spcPct val="90000"/>
              </a:lnSpc>
              <a:spcBef>
                <a:spcPts val="16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16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1600"/>
              </a:spcBef>
              <a:spcAft>
                <a:spcPts val="160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63" name="Google Shape;63;g34621d0fced_0_47"/>
          <p:cNvSpPr txBox="1">
            <a:spLocks noGrp="1"/>
          </p:cNvSpPr>
          <p:nvPr>
            <p:ph type="body" idx="2"/>
          </p:nvPr>
        </p:nvSpPr>
        <p:spPr>
          <a:xfrm>
            <a:off x="521601" y="4953232"/>
            <a:ext cx="2974800" cy="521100"/>
          </a:xfrm>
          <a:prstGeom prst="rect">
            <a:avLst/>
          </a:prstGeom>
          <a:noFill/>
          <a:ln>
            <a:noFill/>
          </a:ln>
        </p:spPr>
        <p:txBody>
          <a:bodyPr spcFirstLastPara="1" wrap="square" lIns="91425" tIns="45700" rIns="91425" bIns="45700" anchor="b" anchorCtr="0">
            <a:normAutofit/>
          </a:bodyPr>
          <a:lstStyle>
            <a:lvl1pPr marL="457200" marR="0" lvl="0" indent="-228600" algn="l">
              <a:lnSpc>
                <a:spcPct val="90000"/>
              </a:lnSpc>
              <a:spcBef>
                <a:spcPts val="1000"/>
              </a:spcBef>
              <a:spcAft>
                <a:spcPts val="0"/>
              </a:spcAft>
              <a:buClr>
                <a:schemeClr val="dk1"/>
              </a:buClr>
              <a:buSzPts val="2800"/>
              <a:buFont typeface="Arial"/>
              <a:buNone/>
              <a:defRPr sz="2800" b="1" i="0" u="none" strike="noStrike" cap="none">
                <a:solidFill>
                  <a:schemeClr val="dk1"/>
                </a:solidFill>
                <a:latin typeface="Arial"/>
                <a:ea typeface="Arial"/>
                <a:cs typeface="Arial"/>
                <a:sym typeface="Arial"/>
              </a:defRPr>
            </a:lvl1pPr>
            <a:lvl2pPr marL="914400" marR="0" lvl="1" indent="-381000" algn="l">
              <a:lnSpc>
                <a:spcPct val="90000"/>
              </a:lnSpc>
              <a:spcBef>
                <a:spcPts val="16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16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1600"/>
              </a:spcBef>
              <a:spcAft>
                <a:spcPts val="160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499043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Custom Layout 1">
  <p:cSld name="3_Custom Layout 1">
    <p:spTree>
      <p:nvGrpSpPr>
        <p:cNvPr id="1" name="Shape 85"/>
        <p:cNvGrpSpPr/>
        <p:nvPr/>
      </p:nvGrpSpPr>
      <p:grpSpPr>
        <a:xfrm>
          <a:off x="0" y="0"/>
          <a:ext cx="0" cy="0"/>
          <a:chOff x="0" y="0"/>
          <a:chExt cx="0" cy="0"/>
        </a:xfrm>
      </p:grpSpPr>
      <p:sp>
        <p:nvSpPr>
          <p:cNvPr id="86" name="Google Shape;86;g34621d0fced_0_78"/>
          <p:cNvSpPr txBox="1">
            <a:spLocks noGrp="1"/>
          </p:cNvSpPr>
          <p:nvPr>
            <p:ph type="body" idx="1"/>
          </p:nvPr>
        </p:nvSpPr>
        <p:spPr>
          <a:xfrm>
            <a:off x="838200" y="1478857"/>
            <a:ext cx="10515600" cy="4639200"/>
          </a:xfrm>
          <a:prstGeom prst="rect">
            <a:avLst/>
          </a:prstGeom>
          <a:noFill/>
          <a:ln>
            <a:noFill/>
          </a:ln>
        </p:spPr>
        <p:txBody>
          <a:bodyPr spcFirstLastPara="1" wrap="square" lIns="91425" tIns="45700" rIns="91425" bIns="45700" anchor="t" anchorCtr="0">
            <a:normAutofit/>
          </a:bodyPr>
          <a:lstStyle>
            <a:lvl1pPr marL="457200" marR="0" lvl="0" indent="-406400" algn="l">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1600"/>
              </a:spcBef>
              <a:spcAft>
                <a:spcPts val="160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7" name="Google Shape;87;g34621d0fced_0_78"/>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rmAutofit/>
          </a:bodyPr>
          <a:lstStyle>
            <a:lvl1pPr marR="0" lvl="0" algn="l">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spTree>
    <p:extLst>
      <p:ext uri="{BB962C8B-B14F-4D97-AF65-F5344CB8AC3E}">
        <p14:creationId xmlns:p14="http://schemas.microsoft.com/office/powerpoint/2010/main" val="28296058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Discovery_Dialogue">
  <p:cSld name="2_Discovery_Dialogue">
    <p:spTree>
      <p:nvGrpSpPr>
        <p:cNvPr id="1" name="Shape 92"/>
        <p:cNvGrpSpPr/>
        <p:nvPr/>
      </p:nvGrpSpPr>
      <p:grpSpPr>
        <a:xfrm>
          <a:off x="0" y="0"/>
          <a:ext cx="0" cy="0"/>
          <a:chOff x="0" y="0"/>
          <a:chExt cx="0" cy="0"/>
        </a:xfrm>
      </p:grpSpPr>
      <p:sp>
        <p:nvSpPr>
          <p:cNvPr id="94" name="Google Shape;94;g34621d0fced_0_85"/>
          <p:cNvSpPr txBox="1">
            <a:spLocks noGrp="1"/>
          </p:cNvSpPr>
          <p:nvPr>
            <p:ph type="title"/>
          </p:nvPr>
        </p:nvSpPr>
        <p:spPr>
          <a:xfrm>
            <a:off x="838200" y="457200"/>
            <a:ext cx="9752100" cy="800100"/>
          </a:xfrm>
          <a:prstGeom prst="rect">
            <a:avLst/>
          </a:prstGeom>
          <a:noFill/>
          <a:ln>
            <a:noFill/>
          </a:ln>
        </p:spPr>
        <p:txBody>
          <a:bodyPr spcFirstLastPara="1" wrap="square" lIns="91425" tIns="45700" rIns="91425" bIns="45700" anchor="t" anchorCtr="0">
            <a:normAutofit/>
          </a:bodyPr>
          <a:lstStyle>
            <a:lvl1pPr marR="0" lvl="0" algn="l">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sp>
        <p:nvSpPr>
          <p:cNvPr id="95" name="Google Shape;95;g34621d0fced_0_85"/>
          <p:cNvSpPr txBox="1">
            <a:spLocks noGrp="1"/>
          </p:cNvSpPr>
          <p:nvPr>
            <p:ph type="body" idx="1"/>
          </p:nvPr>
        </p:nvSpPr>
        <p:spPr>
          <a:xfrm>
            <a:off x="838200" y="1478857"/>
            <a:ext cx="10515600" cy="4639200"/>
          </a:xfrm>
          <a:prstGeom prst="rect">
            <a:avLst/>
          </a:prstGeom>
          <a:noFill/>
          <a:ln>
            <a:noFill/>
          </a:ln>
        </p:spPr>
        <p:txBody>
          <a:bodyPr spcFirstLastPara="1" wrap="square" lIns="91425" tIns="45700" rIns="91425" bIns="45700" anchor="t" anchorCtr="0">
            <a:normAutofit/>
          </a:bodyPr>
          <a:lstStyle>
            <a:lvl1pPr marL="457200" marR="0" lvl="0" indent="-406400" algn="l">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1600"/>
              </a:spcBef>
              <a:spcAft>
                <a:spcPts val="160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1751906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Custom Layout 2">
  <p:cSld name="1_Custom Layout 2">
    <p:spTree>
      <p:nvGrpSpPr>
        <p:cNvPr id="1" name="Shape 100"/>
        <p:cNvGrpSpPr/>
        <p:nvPr/>
      </p:nvGrpSpPr>
      <p:grpSpPr>
        <a:xfrm>
          <a:off x="0" y="0"/>
          <a:ext cx="0" cy="0"/>
          <a:chOff x="0" y="0"/>
          <a:chExt cx="0" cy="0"/>
        </a:xfrm>
      </p:grpSpPr>
      <p:sp>
        <p:nvSpPr>
          <p:cNvPr id="101" name="Google Shape;101;g34621d0fced_0_93"/>
          <p:cNvSpPr txBox="1">
            <a:spLocks noGrp="1"/>
          </p:cNvSpPr>
          <p:nvPr>
            <p:ph type="title"/>
          </p:nvPr>
        </p:nvSpPr>
        <p:spPr>
          <a:xfrm>
            <a:off x="838200" y="0"/>
            <a:ext cx="10515600" cy="1257300"/>
          </a:xfrm>
          <a:prstGeom prst="rect">
            <a:avLst/>
          </a:prstGeom>
          <a:noFill/>
          <a:ln>
            <a:noFill/>
          </a:ln>
        </p:spPr>
        <p:txBody>
          <a:bodyPr spcFirstLastPara="1" wrap="square" lIns="91425" tIns="45700" rIns="91425" bIns="45700" anchor="t" anchorCtr="0">
            <a:normAutofit/>
          </a:bodyPr>
          <a:lstStyle>
            <a:lvl1pPr marR="0" lvl="0" algn="l">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sp>
        <p:nvSpPr>
          <p:cNvPr id="102" name="Google Shape;102;g34621d0fced_0_93"/>
          <p:cNvSpPr txBox="1">
            <a:spLocks noGrp="1"/>
          </p:cNvSpPr>
          <p:nvPr>
            <p:ph type="body" idx="1"/>
          </p:nvPr>
        </p:nvSpPr>
        <p:spPr>
          <a:xfrm>
            <a:off x="838200" y="1478857"/>
            <a:ext cx="10515600" cy="4639200"/>
          </a:xfrm>
          <a:prstGeom prst="rect">
            <a:avLst/>
          </a:prstGeom>
          <a:noFill/>
          <a:ln>
            <a:noFill/>
          </a:ln>
        </p:spPr>
        <p:txBody>
          <a:bodyPr spcFirstLastPara="1" wrap="square" lIns="91425" tIns="45700" rIns="91425" bIns="45700" anchor="t" anchorCtr="0">
            <a:normAutofit/>
          </a:bodyPr>
          <a:lstStyle>
            <a:lvl1pPr marL="457200" marR="0" lvl="0" indent="-406400" algn="l">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1600"/>
              </a:spcBef>
              <a:spcAft>
                <a:spcPts val="160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303072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80648741"/>
      </p:ext>
    </p:extLst>
  </p:cSld>
  <p:clrMapOvr>
    <a:masterClrMapping/>
  </p:clrMapOvr>
  <p:hf sldNum="0"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2_Custom Layout 1">
  <p:cSld name="3_Custom Layout 1">
    <p:spTree>
      <p:nvGrpSpPr>
        <p:cNvPr id="1" name="Shape 107"/>
        <p:cNvGrpSpPr/>
        <p:nvPr/>
      </p:nvGrpSpPr>
      <p:grpSpPr>
        <a:xfrm>
          <a:off x="0" y="0"/>
          <a:ext cx="0" cy="0"/>
          <a:chOff x="0" y="0"/>
          <a:chExt cx="0" cy="0"/>
        </a:xfrm>
      </p:grpSpPr>
      <p:sp>
        <p:nvSpPr>
          <p:cNvPr id="108" name="Google Shape;108;g34621d0fced_0_100"/>
          <p:cNvSpPr txBox="1">
            <a:spLocks noGrp="1"/>
          </p:cNvSpPr>
          <p:nvPr>
            <p:ph type="body" idx="1"/>
          </p:nvPr>
        </p:nvSpPr>
        <p:spPr>
          <a:xfrm>
            <a:off x="838200" y="1478857"/>
            <a:ext cx="10515600" cy="4639200"/>
          </a:xfrm>
          <a:prstGeom prst="rect">
            <a:avLst/>
          </a:prstGeom>
          <a:noFill/>
          <a:ln>
            <a:noFill/>
          </a:ln>
        </p:spPr>
        <p:txBody>
          <a:bodyPr spcFirstLastPara="1" wrap="square" lIns="91425" tIns="45700" rIns="91425" bIns="45700" anchor="t" anchorCtr="0">
            <a:normAutofit/>
          </a:bodyPr>
          <a:lstStyle>
            <a:lvl1pPr marL="457200" marR="0" lvl="0" indent="-406400" algn="l">
              <a:lnSpc>
                <a:spcPct val="100000"/>
              </a:lnSpc>
              <a:spcBef>
                <a:spcPts val="5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a:lnSpc>
                <a:spcPct val="100000"/>
              </a:lnSpc>
              <a:spcBef>
                <a:spcPts val="500"/>
              </a:spcBef>
              <a:spcAft>
                <a:spcPts val="0"/>
              </a:spcAft>
              <a:buClr>
                <a:srgbClr val="109648"/>
              </a:buClr>
              <a:buSzPts val="2400"/>
              <a:buFont typeface="Noto Sans Symbols"/>
              <a:buChar char="▪"/>
              <a:defRPr sz="2400" b="0" i="0" u="none" strike="noStrike" cap="none">
                <a:solidFill>
                  <a:schemeClr val="dk1"/>
                </a:solidFill>
                <a:latin typeface="Arial"/>
                <a:ea typeface="Arial"/>
                <a:cs typeface="Arial"/>
                <a:sym typeface="Arial"/>
              </a:defRPr>
            </a:lvl2pPr>
            <a:lvl3pPr marL="1371600" marR="0" lvl="2" indent="-355600" algn="l">
              <a:lnSpc>
                <a:spcPct val="100000"/>
              </a:lnSpc>
              <a:spcBef>
                <a:spcPts val="500"/>
              </a:spcBef>
              <a:spcAft>
                <a:spcPts val="0"/>
              </a:spcAft>
              <a:buClr>
                <a:srgbClr val="109648"/>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100000"/>
              </a:lnSpc>
              <a:spcBef>
                <a:spcPts val="500"/>
              </a:spcBef>
              <a:spcAft>
                <a:spcPts val="0"/>
              </a:spcAft>
              <a:buClr>
                <a:srgbClr val="109648"/>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1600"/>
              </a:spcBef>
              <a:spcAft>
                <a:spcPts val="160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9" name="Google Shape;109;g34621d0fced_0_100"/>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rmAutofit/>
          </a:bodyPr>
          <a:lstStyle>
            <a:lvl1pPr marR="0" lvl="0" algn="l">
              <a:lnSpc>
                <a:spcPct val="90000"/>
              </a:lnSpc>
              <a:spcBef>
                <a:spcPts val="0"/>
              </a:spcBef>
              <a:spcAft>
                <a:spcPts val="0"/>
              </a:spcAft>
              <a:buClr>
                <a:schemeClr val="dk1"/>
              </a:buClr>
              <a:buSzPts val="4400"/>
              <a:buFont typeface="Libre Franklin Medium"/>
              <a:buNone/>
              <a:defRPr sz="4400" b="0" i="0" u="none" strike="noStrike" cap="none">
                <a:solidFill>
                  <a:schemeClr val="dk1"/>
                </a:solidFill>
                <a:latin typeface="Libre Franklin Medium"/>
                <a:ea typeface="Libre Franklin Medium"/>
                <a:cs typeface="Libre Franklin Medium"/>
                <a:sym typeface="Libre Franklin Medium"/>
              </a:defRPr>
            </a:lvl1pPr>
            <a:lvl2pPr lvl="1">
              <a:spcBef>
                <a:spcPts val="0"/>
              </a:spcBef>
              <a:spcAft>
                <a:spcPts val="0"/>
              </a:spcAft>
              <a:buSzPts val="3700"/>
              <a:buNone/>
              <a:defRPr sz="1800"/>
            </a:lvl2pPr>
            <a:lvl3pPr lvl="2">
              <a:spcBef>
                <a:spcPts val="0"/>
              </a:spcBef>
              <a:spcAft>
                <a:spcPts val="0"/>
              </a:spcAft>
              <a:buSzPts val="3700"/>
              <a:buNone/>
              <a:defRPr sz="1800"/>
            </a:lvl3pPr>
            <a:lvl4pPr lvl="3">
              <a:spcBef>
                <a:spcPts val="0"/>
              </a:spcBef>
              <a:spcAft>
                <a:spcPts val="0"/>
              </a:spcAft>
              <a:buSzPts val="3700"/>
              <a:buNone/>
              <a:defRPr sz="1800"/>
            </a:lvl4pPr>
            <a:lvl5pPr lvl="4">
              <a:spcBef>
                <a:spcPts val="0"/>
              </a:spcBef>
              <a:spcAft>
                <a:spcPts val="0"/>
              </a:spcAft>
              <a:buSzPts val="3700"/>
              <a:buNone/>
              <a:defRPr sz="1800"/>
            </a:lvl5pPr>
            <a:lvl6pPr lvl="5">
              <a:spcBef>
                <a:spcPts val="0"/>
              </a:spcBef>
              <a:spcAft>
                <a:spcPts val="0"/>
              </a:spcAft>
              <a:buSzPts val="3700"/>
              <a:buNone/>
              <a:defRPr sz="1800"/>
            </a:lvl6pPr>
            <a:lvl7pPr lvl="6">
              <a:spcBef>
                <a:spcPts val="0"/>
              </a:spcBef>
              <a:spcAft>
                <a:spcPts val="0"/>
              </a:spcAft>
              <a:buSzPts val="3700"/>
              <a:buNone/>
              <a:defRPr sz="1800"/>
            </a:lvl7pPr>
            <a:lvl8pPr lvl="7">
              <a:spcBef>
                <a:spcPts val="0"/>
              </a:spcBef>
              <a:spcAft>
                <a:spcPts val="0"/>
              </a:spcAft>
              <a:buSzPts val="3700"/>
              <a:buNone/>
              <a:defRPr sz="1800"/>
            </a:lvl8pPr>
            <a:lvl9pPr lvl="8">
              <a:spcBef>
                <a:spcPts val="0"/>
              </a:spcBef>
              <a:spcAft>
                <a:spcPts val="0"/>
              </a:spcAft>
              <a:buSzPts val="3700"/>
              <a:buNone/>
              <a:defRPr sz="1800"/>
            </a:lvl9pPr>
          </a:lstStyle>
          <a:p>
            <a:endParaRPr/>
          </a:p>
        </p:txBody>
      </p:sp>
      <p:sp>
        <p:nvSpPr>
          <p:cNvPr id="110" name="Google Shape;110;g34621d0fced_0_100"/>
          <p:cNvSpPr txBox="1">
            <a:spLocks noGrp="1"/>
          </p:cNvSpPr>
          <p:nvPr>
            <p:ph type="body" idx="2"/>
          </p:nvPr>
        </p:nvSpPr>
        <p:spPr>
          <a:xfrm>
            <a:off x="6096000" y="6510232"/>
            <a:ext cx="4772700" cy="211200"/>
          </a:xfrm>
          <a:prstGeom prst="rect">
            <a:avLst/>
          </a:prstGeom>
          <a:noFill/>
          <a:ln>
            <a:noFill/>
          </a:ln>
        </p:spPr>
        <p:txBody>
          <a:bodyPr spcFirstLastPara="1" wrap="square" lIns="91425" tIns="45700" rIns="91425" bIns="45700" anchor="t" anchorCtr="0">
            <a:normAutofit/>
          </a:bodyPr>
          <a:lstStyle>
            <a:lvl1pPr marL="457200" marR="0" lvl="0" indent="-228600" algn="r">
              <a:lnSpc>
                <a:spcPct val="90000"/>
              </a:lnSpc>
              <a:spcBef>
                <a:spcPts val="1000"/>
              </a:spcBef>
              <a:spcAft>
                <a:spcPts val="0"/>
              </a:spcAft>
              <a:buClr>
                <a:schemeClr val="dk1"/>
              </a:buClr>
              <a:buSzPts val="1200"/>
              <a:buFont typeface="Arial"/>
              <a:buNone/>
              <a:defRPr sz="1200" b="0" i="0" u="none" strike="noStrike" cap="none">
                <a:solidFill>
                  <a:schemeClr val="dk1"/>
                </a:solidFill>
                <a:latin typeface="Arial"/>
                <a:ea typeface="Arial"/>
                <a:cs typeface="Arial"/>
                <a:sym typeface="Arial"/>
              </a:defRPr>
            </a:lvl1pPr>
            <a:lvl2pPr marL="914400" marR="0" lvl="1" indent="-381000" algn="l">
              <a:lnSpc>
                <a:spcPct val="90000"/>
              </a:lnSpc>
              <a:spcBef>
                <a:spcPts val="16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a:lnSpc>
                <a:spcPct val="90000"/>
              </a:lnSpc>
              <a:spcBef>
                <a:spcPts val="16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a:lnSpc>
                <a:spcPct val="90000"/>
              </a:lnSpc>
              <a:spcBef>
                <a:spcPts val="16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a:lnSpc>
                <a:spcPct val="90000"/>
              </a:lnSpc>
              <a:spcBef>
                <a:spcPts val="1600"/>
              </a:spcBef>
              <a:spcAft>
                <a:spcPts val="160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2187977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FA21DF-0497-84CA-7B71-F8DCCAB6066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D738680D-53E4-2ED5-E587-27E737DD741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50114D3-9FDA-8A2D-C38C-96A0F0C0121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14145057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5" name="Text Placeholder 3">
            <a:extLst>
              <a:ext uri="{FF2B5EF4-FFF2-40B4-BE49-F238E27FC236}">
                <a16:creationId xmlns:a16="http://schemas.microsoft.com/office/drawing/2014/main" id="{35E1334E-27DD-2790-DD80-9381F9A8A14C}"/>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261243881"/>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ustom Layout 2 w/ Reference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3">
            <a:extLst>
              <a:ext uri="{FF2B5EF4-FFF2-40B4-BE49-F238E27FC236}">
                <a16:creationId xmlns:a16="http://schemas.microsoft.com/office/drawing/2014/main" id="{60DC5D29-8967-A3DA-AC9D-DD46AA10AA2F}"/>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
        <p:nvSpPr>
          <p:cNvPr id="3" name="Rectangle 2">
            <a:extLst>
              <a:ext uri="{FF2B5EF4-FFF2-40B4-BE49-F238E27FC236}">
                <a16:creationId xmlns:a16="http://schemas.microsoft.com/office/drawing/2014/main" id="{C5BB4E67-6010-D6C5-3C74-C87172FA7B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6117103-9F89-0FDF-E8A7-2B01562F82A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C4983902-74ED-87F7-369B-B57637D4708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56185246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22510"/>
            <a:ext cx="6143624"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Course Icons </a:t>
            </a:r>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Key</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869026918"/>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a:solidFill>
                            <a:schemeClr val="tx1"/>
                          </a:solidFill>
                        </a:rPr>
                        <a:t>Icon</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a:solidFill>
                            <a:schemeClr val="tx1"/>
                          </a:solidFill>
                        </a:rPr>
                        <a:t>Use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Objectives </a:t>
                      </a:r>
                      <a:r>
                        <a:rPr lang="en-US" sz="2000" b="0" dirty="0">
                          <a:solidFill>
                            <a:schemeClr val="dk1"/>
                          </a:solidFill>
                          <a:latin typeface="Arial"/>
                          <a:ea typeface="Arial"/>
                          <a:cs typeface="Arial"/>
                          <a:sym typeface="Arial"/>
                        </a:rPr>
                        <a:t>of</a:t>
                      </a:r>
                      <a:r>
                        <a:rPr lang="en-US" sz="2000" dirty="0">
                          <a:solidFill>
                            <a:schemeClr val="dk1"/>
                          </a:solidFill>
                          <a:latin typeface="Arial"/>
                          <a:ea typeface="Arial"/>
                          <a:cs typeface="Arial"/>
                          <a:sym typeface="Arial"/>
                        </a:rPr>
                        <a:t> the lesson</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Discovery Dialogue </a:t>
                      </a:r>
                      <a:r>
                        <a:rPr lang="en-US" sz="2000" dirty="0">
                          <a:solidFill>
                            <a:schemeClr val="dk1"/>
                          </a:solidFill>
                          <a:latin typeface="Arial"/>
                          <a:ea typeface="Arial"/>
                          <a:cs typeface="Arial"/>
                          <a:sym typeface="Arial"/>
                        </a:rPr>
                        <a:t>invites sharing of ideas and experiences</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dirty="0">
                          <a:solidFill>
                            <a:schemeClr val="dk1"/>
                          </a:solidFill>
                          <a:latin typeface="Arial"/>
                          <a:ea typeface="Arial"/>
                          <a:cs typeface="Arial"/>
                          <a:sym typeface="Arial"/>
                        </a:rPr>
                        <a:t>Activity </a:t>
                      </a:r>
                      <a:r>
                        <a:rPr lang="en-US" sz="2000" b="0" dirty="0">
                          <a:solidFill>
                            <a:schemeClr val="dk1"/>
                          </a:solidFill>
                          <a:latin typeface="Arial"/>
                          <a:ea typeface="Arial"/>
                          <a:cs typeface="Arial"/>
                          <a:sym typeface="Arial"/>
                        </a:rPr>
                        <a:t>completed by </a:t>
                      </a:r>
                      <a:r>
                        <a:rPr lang="en-US" sz="2000" dirty="0">
                          <a:solidFill>
                            <a:schemeClr val="dk1"/>
                          </a:solidFill>
                          <a:latin typeface="Arial"/>
                          <a:ea typeface="Arial"/>
                          <a:cs typeface="Arial"/>
                          <a:sym typeface="Arial"/>
                        </a:rPr>
                        <a:t>individual or group</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600"/>
                        </a:spcAft>
                        <a:buClr>
                          <a:schemeClr val="dk1"/>
                        </a:buClr>
                        <a:buSzPts val="2000"/>
                        <a:buFont typeface="Arial"/>
                        <a:buNone/>
                      </a:pPr>
                      <a:r>
                        <a:rPr lang="en-US" sz="2000" b="1" dirty="0">
                          <a:solidFill>
                            <a:schemeClr val="dk1"/>
                          </a:solidFill>
                          <a:latin typeface="Arial"/>
                          <a:ea typeface="Arial"/>
                          <a:cs typeface="Arial"/>
                          <a:sym typeface="Arial"/>
                        </a:rPr>
                        <a:t>Highlight </a:t>
                      </a:r>
                      <a:r>
                        <a:rPr lang="en-US" sz="2000" b="0" dirty="0">
                          <a:solidFill>
                            <a:schemeClr val="dk1"/>
                          </a:solidFill>
                          <a:latin typeface="Arial"/>
                          <a:ea typeface="Arial"/>
                          <a:cs typeface="Arial"/>
                          <a:sym typeface="Arial"/>
                        </a:rPr>
                        <a:t>of </a:t>
                      </a:r>
                      <a:r>
                        <a:rPr lang="en-US" sz="2000" dirty="0">
                          <a:solidFill>
                            <a:schemeClr val="dk1"/>
                          </a:solidFill>
                          <a:latin typeface="Arial"/>
                          <a:ea typeface="Arial"/>
                          <a:cs typeface="Arial"/>
                          <a:sym typeface="Arial"/>
                        </a:rPr>
                        <a:t>multisectoral or One Health approach</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612384507"/>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_French">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22510"/>
            <a:ext cx="7432964" cy="769441"/>
          </a:xfrm>
          <a:prstGeom prst="rect">
            <a:avLst/>
          </a:prstGeom>
          <a:noFill/>
        </p:spPr>
        <p:txBody>
          <a:bodyPr wrap="square">
            <a:spAutoFit/>
          </a:bodyPr>
          <a:lstStyle/>
          <a:p>
            <a:r>
              <a:rPr kumimoji="0" lang="fr-FR" sz="4400" b="0" i="0" u="none" strike="noStrike" kern="1200" cap="none" spc="0" normalizeH="0" baseline="0" noProof="0" dirty="0">
                <a:ln>
                  <a:noFill/>
                </a:ln>
                <a:solidFill>
                  <a:schemeClr val="tx1"/>
                </a:solidFill>
                <a:effectLst/>
                <a:uLnTx/>
                <a:uFillTx/>
                <a:latin typeface="Franklin Gothic Medium"/>
                <a:ea typeface="+mj-ea"/>
                <a:cs typeface="+mj-cs"/>
              </a:rPr>
              <a:t>Clé des icônes de cours</a:t>
            </a:r>
            <a:endParaRPr lang="fr-CA" sz="4400" noProof="0"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1201876865"/>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fr-CA" sz="2400" b="1" u="none" strike="noStrike" cap="none" noProof="0" dirty="0">
                          <a:solidFill>
                            <a:schemeClr val="tx1"/>
                          </a:solidFill>
                        </a:rPr>
                        <a:t>Icône</a:t>
                      </a:r>
                      <a:endParaRPr lang="fr-CA" sz="2400" b="1" noProof="0"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fr-CA" sz="2400" b="1" u="none" strike="noStrike" cap="none" noProof="0" dirty="0">
                          <a:solidFill>
                            <a:schemeClr val="tx1"/>
                          </a:solidFill>
                        </a:rPr>
                        <a:t>Utilisation</a:t>
                      </a:r>
                      <a:endParaRPr lang="fr-CA" sz="2400" b="1" noProof="0"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CA" sz="2000" b="1" noProof="0" dirty="0">
                          <a:solidFill>
                            <a:schemeClr val="dk1"/>
                          </a:solidFill>
                          <a:latin typeface="+mn-lt"/>
                          <a:ea typeface="Arial"/>
                          <a:cs typeface="Arial"/>
                          <a:sym typeface="Arial"/>
                        </a:rPr>
                        <a:t>Objectifs </a:t>
                      </a:r>
                      <a:r>
                        <a:rPr lang="fr-CA" sz="2000" b="0" noProof="0" dirty="0">
                          <a:solidFill>
                            <a:schemeClr val="dk1"/>
                          </a:solidFill>
                          <a:latin typeface="+mn-lt"/>
                          <a:ea typeface="Arial"/>
                          <a:cs typeface="Arial"/>
                          <a:sym typeface="Arial"/>
                        </a:rPr>
                        <a:t>de la leçon</a:t>
                      </a:r>
                      <a:endParaRPr lang="fr-CA" sz="2000" noProof="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fr-CA" sz="2000" b="1" noProof="0" dirty="0">
                          <a:solidFill>
                            <a:schemeClr val="dk1"/>
                          </a:solidFill>
                          <a:latin typeface="+mn-lt"/>
                          <a:ea typeface="Arial"/>
                          <a:cs typeface="Arial"/>
                          <a:sym typeface="Arial"/>
                        </a:rPr>
                        <a:t>Dialogue de Découverte </a:t>
                      </a:r>
                      <a:r>
                        <a:rPr lang="fr-CA" sz="2000" noProof="0" dirty="0">
                          <a:solidFill>
                            <a:schemeClr val="dk1"/>
                          </a:solidFill>
                          <a:latin typeface="+mn-lt"/>
                          <a:ea typeface="Arial"/>
                          <a:cs typeface="Arial"/>
                          <a:sym typeface="Arial"/>
                        </a:rPr>
                        <a:t>invite le partage d’idées </a:t>
                      </a:r>
                      <a:br>
                        <a:rPr lang="fr-CA" sz="2000" noProof="0" dirty="0">
                          <a:solidFill>
                            <a:schemeClr val="dk1"/>
                          </a:solidFill>
                          <a:latin typeface="+mn-lt"/>
                          <a:ea typeface="Arial"/>
                          <a:cs typeface="Arial"/>
                          <a:sym typeface="Arial"/>
                        </a:rPr>
                      </a:br>
                      <a:r>
                        <a:rPr lang="fr-CA" sz="2000" noProof="0" dirty="0">
                          <a:solidFill>
                            <a:schemeClr val="dk1"/>
                          </a:solidFill>
                          <a:latin typeface="+mn-lt"/>
                          <a:ea typeface="Arial"/>
                          <a:cs typeface="Arial"/>
                          <a:sym typeface="Arial"/>
                        </a:rPr>
                        <a:t>et d’expériences</a:t>
                      </a:r>
                      <a:endParaRPr lang="fr-CA" sz="2000" noProof="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fr-CA" sz="2000" b="1" noProof="0" dirty="0">
                          <a:solidFill>
                            <a:schemeClr val="dk1"/>
                          </a:solidFill>
                          <a:latin typeface="+mn-lt"/>
                          <a:ea typeface="Arial"/>
                          <a:cs typeface="Arial"/>
                          <a:sym typeface="Arial"/>
                        </a:rPr>
                        <a:t>Activité </a:t>
                      </a:r>
                      <a:r>
                        <a:rPr lang="fr-CA" sz="2000" b="0" noProof="0" dirty="0">
                          <a:solidFill>
                            <a:schemeClr val="dk1"/>
                          </a:solidFill>
                          <a:latin typeface="+mn-lt"/>
                          <a:ea typeface="Arial"/>
                          <a:cs typeface="Arial"/>
                          <a:sym typeface="Arial"/>
                        </a:rPr>
                        <a:t>complétée individuellement ou en groupe</a:t>
                      </a:r>
                      <a:endParaRPr lang="fr-CA" sz="2000" noProof="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600"/>
                        </a:spcAft>
                        <a:buClr>
                          <a:schemeClr val="dk1"/>
                        </a:buClr>
                        <a:buSzPts val="2000"/>
                        <a:buFont typeface="Arial"/>
                        <a:buNone/>
                      </a:pPr>
                      <a:r>
                        <a:rPr lang="fr-CA" sz="2000" b="1" noProof="0" dirty="0">
                          <a:solidFill>
                            <a:schemeClr val="dk1"/>
                          </a:solidFill>
                          <a:latin typeface="+mn-lt"/>
                          <a:ea typeface="Arial"/>
                          <a:cs typeface="Arial"/>
                          <a:sym typeface="Arial"/>
                        </a:rPr>
                        <a:t>Point Saillant </a:t>
                      </a:r>
                      <a:r>
                        <a:rPr lang="fr-CA" sz="2000" b="0" noProof="0" dirty="0">
                          <a:solidFill>
                            <a:schemeClr val="dk1"/>
                          </a:solidFill>
                          <a:latin typeface="+mn-lt"/>
                          <a:ea typeface="Arial"/>
                          <a:cs typeface="Arial"/>
                          <a:sym typeface="Arial"/>
                        </a:rPr>
                        <a:t>d’une approche </a:t>
                      </a:r>
                      <a:r>
                        <a:rPr lang="fr-CA" sz="2000" noProof="0" dirty="0">
                          <a:solidFill>
                            <a:schemeClr val="dk1"/>
                          </a:solidFill>
                          <a:latin typeface="+mn-lt"/>
                          <a:ea typeface="Arial"/>
                          <a:cs typeface="Arial"/>
                          <a:sym typeface="Arial"/>
                        </a:rPr>
                        <a:t>multisectorielle </a:t>
                      </a:r>
                      <a:br>
                        <a:rPr lang="fr-CA" sz="2000" noProof="0" dirty="0">
                          <a:solidFill>
                            <a:schemeClr val="dk1"/>
                          </a:solidFill>
                          <a:latin typeface="+mn-lt"/>
                          <a:ea typeface="Arial"/>
                          <a:cs typeface="Arial"/>
                          <a:sym typeface="Arial"/>
                        </a:rPr>
                      </a:br>
                      <a:r>
                        <a:rPr lang="fr-CA" sz="2000" noProof="0" dirty="0">
                          <a:solidFill>
                            <a:schemeClr val="dk1"/>
                          </a:solidFill>
                          <a:latin typeface="+mn-lt"/>
                          <a:ea typeface="Arial"/>
                          <a:cs typeface="Arial"/>
                          <a:sym typeface="Arial"/>
                        </a:rPr>
                        <a:t>ou Une Seule Santé</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55656182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B8B486-EFC4-8DEE-CC1F-A4E4AD1EC6A7}"/>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a:extLst>
              <a:ext uri="{FF2B5EF4-FFF2-40B4-BE49-F238E27FC236}">
                <a16:creationId xmlns:a16="http://schemas.microsoft.com/office/drawing/2014/main" id="{29FAA712-DD14-E1D3-B080-8A18549382F6}"/>
              </a:ext>
            </a:extLst>
          </p:cNvPr>
          <p:cNvSpPr txBox="1">
            <a:spLocks/>
          </p:cNvSpPr>
          <p:nvPr/>
        </p:nvSpPr>
        <p:spPr>
          <a:xfrm>
            <a:off x="-93879" y="6326347"/>
            <a:ext cx="496853" cy="365125"/>
          </a:xfrm>
          <a:prstGeom prst="rect">
            <a:avLst/>
          </a:prstGeom>
        </p:spPr>
        <p:txBody>
          <a:bodyPr vert="horz" lIns="0" tIns="0" rIns="0" bIns="0" rtlCol="0" anchor="ctr"/>
          <a:lstStyle>
            <a:defPPr>
              <a:defRPr lang="en-US"/>
            </a:defPPr>
            <a:lvl1pPr marL="0" algn="r" defTabSz="457200" rtl="0" eaLnBrk="1" latinLnBrk="0" hangingPunct="1">
              <a:defRPr lang="en-US" sz="1600" kern="1200" cap="all" smtClean="0">
                <a:solidFill>
                  <a:srgbClr val="000000"/>
                </a:solidFill>
                <a:latin typeface="Arial Re"/>
                <a:ea typeface="+mn-ea"/>
                <a:cs typeface="Arial Re"/>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2F399E-A823-8741-8D87-6A1DD0C00948}" type="slidenum">
              <a:rPr lang="en-US" smtClean="0"/>
              <a:pPr/>
              <a:t>‹#›</a:t>
            </a:fld>
            <a:endParaRPr lang="en-US"/>
          </a:p>
        </p:txBody>
      </p:sp>
      <p:cxnSp>
        <p:nvCxnSpPr>
          <p:cNvPr id="13" name="Straight Connector 12">
            <a:extLst>
              <a:ext uri="{FF2B5EF4-FFF2-40B4-BE49-F238E27FC236}">
                <a16:creationId xmlns:a16="http://schemas.microsoft.com/office/drawing/2014/main" id="{36ED80FB-2A60-D1A9-DC89-EA4B76A07465}"/>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370311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 id="2147483725" r:id="rId24"/>
    <p:sldLayoutId id="2147483726" r:id="rId25"/>
    <p:sldLayoutId id="2147483727" r:id="rId26"/>
    <p:sldLayoutId id="2147483728" r:id="rId27"/>
    <p:sldLayoutId id="2147483729" r:id="rId28"/>
    <p:sldLayoutId id="2147483730" r:id="rId29"/>
    <p:sldLayoutId id="2147483731" r:id="rId30"/>
    <p:sldLayoutId id="2147483732" r:id="rId31"/>
    <p:sldLayoutId id="2147483733" r:id="rId32"/>
    <p:sldLayoutId id="2147483734" r:id="rId33"/>
    <p:sldLayoutId id="2147483735" r:id="rId34"/>
    <p:sldLayoutId id="2147483736" r:id="rId35"/>
    <p:sldLayoutId id="2147483737" r:id="rId36"/>
    <p:sldLayoutId id="2147483738" r:id="rId37"/>
    <p:sldLayoutId id="2147483739" r:id="rId38"/>
    <p:sldLayoutId id="2147483740" r:id="rId39"/>
    <p:sldLayoutId id="2147483741" r:id="rId40"/>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8.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chart" Target="../charts/char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7" name="Google Shape;377;p1"/>
          <p:cNvSpPr txBox="1">
            <a:spLocks noGrp="1"/>
          </p:cNvSpPr>
          <p:nvPr>
            <p:ph type="body" sz="quarter" idx="17"/>
          </p:nvPr>
        </p:nvSpPr>
        <p:spPr>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1600"/>
              </a:spcAft>
              <a:buClr>
                <a:schemeClr val="dk1"/>
              </a:buClr>
              <a:buSzPts val="2800"/>
              <a:buNone/>
            </a:pPr>
            <a:r>
              <a:rPr lang="fr-FR" dirty="0"/>
              <a:t>Présentations orales</a:t>
            </a:r>
          </a:p>
        </p:txBody>
      </p:sp>
      <p:sp>
        <p:nvSpPr>
          <p:cNvPr id="3" name="Text Placeholder 2">
            <a:extLst>
              <a:ext uri="{FF2B5EF4-FFF2-40B4-BE49-F238E27FC236}">
                <a16:creationId xmlns:a16="http://schemas.microsoft.com/office/drawing/2014/main" id="{D6EB8698-8B49-A1E8-25D6-6C7F715758FA}"/>
              </a:ext>
            </a:extLst>
          </p:cNvPr>
          <p:cNvSpPr>
            <a:spLocks noGrp="1"/>
          </p:cNvSpPr>
          <p:nvPr>
            <p:ph type="body" sz="quarter" idx="16"/>
          </p:nvPr>
        </p:nvSpPr>
        <p:spPr/>
        <p:txBody>
          <a:bodyPr/>
          <a:lstStyle/>
          <a:p>
            <a:r>
              <a:rPr lang="fr-FR" dirty="0"/>
              <a:t>Atelier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10"/>
          <p:cNvSpPr txBox="1">
            <a:spLocks noGrp="1"/>
          </p:cNvSpPr>
          <p:nvPr>
            <p:ph sz="half" idx="2"/>
          </p:nvPr>
        </p:nvSpPr>
        <p:spPr>
          <a:xfrm>
            <a:off x="838200" y="1478857"/>
            <a:ext cx="4265428" cy="4639309"/>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Quel est votre public ?</a:t>
            </a:r>
          </a:p>
          <a:p>
            <a:pPr lvl="1" algn="l" rtl="0">
              <a:lnSpc>
                <a:spcPct val="100000"/>
              </a:lnSpc>
              <a:spcBef>
                <a:spcPts val="1000"/>
              </a:spcBef>
              <a:spcAft>
                <a:spcPts val="0"/>
              </a:spcAft>
              <a:buClr>
                <a:srgbClr val="00953A"/>
              </a:buClr>
              <a:buSzPts val="2400"/>
            </a:pPr>
            <a:r>
              <a:rPr lang="fr-FR" dirty="0"/>
              <a:t>Interne ou externe</a:t>
            </a:r>
            <a:endParaRPr lang="fr-FR" sz="800" dirty="0"/>
          </a:p>
          <a:p>
            <a:pPr lvl="1" algn="l" rtl="0">
              <a:lnSpc>
                <a:spcPct val="100000"/>
              </a:lnSpc>
              <a:spcBef>
                <a:spcPts val="1000"/>
              </a:spcBef>
              <a:spcAft>
                <a:spcPts val="0"/>
              </a:spcAft>
              <a:buClr>
                <a:srgbClr val="00953A"/>
              </a:buClr>
              <a:buSzPts val="2400"/>
            </a:pPr>
            <a:r>
              <a:rPr lang="fr-FR" dirty="0"/>
              <a:t>Formation</a:t>
            </a:r>
          </a:p>
          <a:p>
            <a:pPr lvl="1" algn="l" rtl="0">
              <a:lnSpc>
                <a:spcPct val="100000"/>
              </a:lnSpc>
              <a:spcBef>
                <a:spcPts val="1000"/>
              </a:spcBef>
              <a:spcAft>
                <a:spcPts val="0"/>
              </a:spcAft>
              <a:buClr>
                <a:srgbClr val="00953A"/>
              </a:buClr>
              <a:buSzPts val="2400"/>
            </a:pPr>
            <a:r>
              <a:rPr lang="fr-FR" dirty="0"/>
              <a:t>Langue</a:t>
            </a:r>
          </a:p>
          <a:p>
            <a:pPr lvl="1" algn="l" rtl="0">
              <a:lnSpc>
                <a:spcPct val="100000"/>
              </a:lnSpc>
              <a:spcBef>
                <a:spcPts val="1000"/>
              </a:spcBef>
              <a:spcAft>
                <a:spcPts val="0"/>
              </a:spcAft>
              <a:buClr>
                <a:srgbClr val="00953A"/>
              </a:buClr>
              <a:buSzPts val="2400"/>
            </a:pPr>
            <a:r>
              <a:rPr lang="fr-FR" dirty="0"/>
              <a:t>Motivations</a:t>
            </a:r>
          </a:p>
          <a:p>
            <a:pPr lvl="1" algn="l" rtl="0">
              <a:lnSpc>
                <a:spcPct val="100000"/>
              </a:lnSpc>
              <a:spcBef>
                <a:spcPts val="1000"/>
              </a:spcBef>
              <a:spcAft>
                <a:spcPts val="0"/>
              </a:spcAft>
              <a:buClr>
                <a:srgbClr val="00953A"/>
              </a:buClr>
              <a:buSzPts val="2400"/>
            </a:pPr>
            <a:r>
              <a:rPr lang="fr-FR" dirty="0"/>
              <a:t>Valeurs et culture</a:t>
            </a:r>
          </a:p>
          <a:p>
            <a:pPr lvl="1" algn="l" rtl="0">
              <a:lnSpc>
                <a:spcPct val="100000"/>
              </a:lnSpc>
              <a:spcBef>
                <a:spcPts val="1000"/>
              </a:spcBef>
              <a:spcAft>
                <a:spcPts val="0"/>
              </a:spcAft>
              <a:buClr>
                <a:srgbClr val="00953A"/>
              </a:buClr>
              <a:buSzPts val="2400"/>
            </a:pPr>
            <a:r>
              <a:rPr lang="fr-FR" dirty="0"/>
              <a:t>Besoins particuliers</a:t>
            </a:r>
          </a:p>
        </p:txBody>
      </p:sp>
      <p:sp>
        <p:nvSpPr>
          <p:cNvPr id="456" name="Google Shape;456;p10"/>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Plan : Identifier et décrire le public</a:t>
            </a:r>
          </a:p>
        </p:txBody>
      </p:sp>
      <p:pic>
        <p:nvPicPr>
          <p:cNvPr id="457" name="Google Shape;457;p10"/>
          <p:cNvPicPr preferRelativeResize="0"/>
          <p:nvPr/>
        </p:nvPicPr>
        <p:blipFill rotWithShape="1">
          <a:blip r:embed="rId3">
            <a:alphaModFix/>
          </a:blip>
          <a:srcRect/>
          <a:stretch/>
        </p:blipFill>
        <p:spPr>
          <a:xfrm>
            <a:off x="5338974" y="1478857"/>
            <a:ext cx="6014826" cy="4511120"/>
          </a:xfrm>
          <a:prstGeom prst="rect">
            <a:avLst/>
          </a:prstGeom>
          <a:noFill/>
          <a:ln w="12700" cap="flat" cmpd="sng">
            <a:solidFill>
              <a:schemeClr val="tx1"/>
            </a:solidFill>
            <a:prstDash val="solid"/>
            <a:round/>
            <a:headEnd type="none" w="sm" len="sm"/>
            <a:tailEnd type="none" w="sm" len="sm"/>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11"/>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Que voulez-vous atteindre par votre présentation ?</a:t>
            </a:r>
          </a:p>
          <a:p>
            <a:pPr lvl="1" algn="l" rtl="0">
              <a:lnSpc>
                <a:spcPct val="100000"/>
              </a:lnSpc>
              <a:spcBef>
                <a:spcPts val="1000"/>
              </a:spcBef>
              <a:spcAft>
                <a:spcPts val="0"/>
              </a:spcAft>
              <a:buClr>
                <a:srgbClr val="00953A"/>
              </a:buClr>
              <a:buSzPts val="2800"/>
            </a:pPr>
            <a:r>
              <a:rPr lang="fr-FR" sz="2800" dirty="0"/>
              <a:t>Informer</a:t>
            </a:r>
          </a:p>
          <a:p>
            <a:pPr lvl="1" algn="l" rtl="0">
              <a:lnSpc>
                <a:spcPct val="100000"/>
              </a:lnSpc>
              <a:spcBef>
                <a:spcPts val="1000"/>
              </a:spcBef>
              <a:spcAft>
                <a:spcPts val="0"/>
              </a:spcAft>
              <a:buClr>
                <a:srgbClr val="00953A"/>
              </a:buClr>
              <a:buSzPts val="2800"/>
            </a:pPr>
            <a:r>
              <a:rPr lang="fr-FR" sz="2800" dirty="0"/>
              <a:t>Persuader</a:t>
            </a:r>
          </a:p>
          <a:p>
            <a:pPr lvl="1" algn="l" rtl="0">
              <a:lnSpc>
                <a:spcPct val="100000"/>
              </a:lnSpc>
              <a:spcBef>
                <a:spcPts val="1000"/>
              </a:spcBef>
              <a:spcAft>
                <a:spcPts val="0"/>
              </a:spcAft>
              <a:buClr>
                <a:srgbClr val="00953A"/>
              </a:buClr>
              <a:buSzPts val="2800"/>
            </a:pPr>
            <a:r>
              <a:rPr lang="fr-FR" sz="2800" dirty="0"/>
              <a:t>Motiver</a:t>
            </a:r>
          </a:p>
          <a:p>
            <a:pPr lvl="1" algn="l" rtl="0">
              <a:lnSpc>
                <a:spcPct val="100000"/>
              </a:lnSpc>
              <a:spcBef>
                <a:spcPts val="1000"/>
              </a:spcBef>
              <a:spcAft>
                <a:spcPts val="0"/>
              </a:spcAft>
              <a:buClr>
                <a:srgbClr val="00953A"/>
              </a:buClr>
              <a:buSzPts val="2800"/>
            </a:pPr>
            <a:r>
              <a:rPr lang="fr-FR" sz="2800" dirty="0"/>
              <a:t>Enseigner</a:t>
            </a:r>
          </a:p>
        </p:txBody>
      </p:sp>
      <p:sp>
        <p:nvSpPr>
          <p:cNvPr id="464" name="Google Shape;464;p11"/>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Planifier : Définir l’objectif</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grpSp>
        <p:nvGrpSpPr>
          <p:cNvPr id="470" name="Google Shape;470;p12"/>
          <p:cNvGrpSpPr/>
          <p:nvPr/>
        </p:nvGrpSpPr>
        <p:grpSpPr>
          <a:xfrm>
            <a:off x="300974" y="1448686"/>
            <a:ext cx="11590052" cy="4589177"/>
            <a:chOff x="994419" y="25065"/>
            <a:chExt cx="10386682" cy="4589177"/>
          </a:xfrm>
        </p:grpSpPr>
        <p:sp>
          <p:nvSpPr>
            <p:cNvPr id="471" name="Google Shape;471;p12"/>
            <p:cNvSpPr/>
            <p:nvPr/>
          </p:nvSpPr>
          <p:spPr>
            <a:xfrm>
              <a:off x="2395678" y="25065"/>
              <a:ext cx="1509048" cy="1509048"/>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472" name="Google Shape;472;p12"/>
            <p:cNvSpPr/>
            <p:nvPr/>
          </p:nvSpPr>
          <p:spPr>
            <a:xfrm>
              <a:off x="994419" y="1731539"/>
              <a:ext cx="4311566" cy="64673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473" name="Google Shape;473;p12"/>
            <p:cNvSpPr txBox="1"/>
            <p:nvPr/>
          </p:nvSpPr>
          <p:spPr>
            <a:xfrm>
              <a:off x="994419" y="1534113"/>
              <a:ext cx="4311566" cy="646734"/>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3600"/>
                <a:buFont typeface="Arial"/>
                <a:buNone/>
              </a:pPr>
              <a:r>
                <a:rPr lang="fr-FR" sz="3600" b="1" dirty="0">
                  <a:solidFill>
                    <a:schemeClr val="dk1"/>
                  </a:solidFill>
                  <a:latin typeface="Arial"/>
                  <a:ea typeface="Arial"/>
                  <a:cs typeface="Arial"/>
                  <a:sym typeface="Arial"/>
                </a:rPr>
                <a:t>Format</a:t>
              </a:r>
              <a:endParaRPr lang="fr-FR" dirty="0"/>
            </a:p>
          </p:txBody>
        </p:sp>
        <p:sp>
          <p:nvSpPr>
            <p:cNvPr id="474" name="Google Shape;474;p12"/>
            <p:cNvSpPr/>
            <p:nvPr/>
          </p:nvSpPr>
          <p:spPr>
            <a:xfrm>
              <a:off x="994419" y="2470099"/>
              <a:ext cx="4311566" cy="214414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475" name="Google Shape;475;p12"/>
            <p:cNvSpPr txBox="1"/>
            <p:nvPr/>
          </p:nvSpPr>
          <p:spPr>
            <a:xfrm>
              <a:off x="1357011" y="2272671"/>
              <a:ext cx="3973627" cy="2144143"/>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2400"/>
                <a:buFont typeface="Arial"/>
                <a:buNone/>
              </a:pPr>
              <a:r>
                <a:rPr lang="fr-FR" sz="2200" dirty="0">
                  <a:solidFill>
                    <a:schemeClr val="dk1"/>
                  </a:solidFill>
                  <a:latin typeface="Arial"/>
                  <a:ea typeface="Arial"/>
                  <a:cs typeface="Arial"/>
                  <a:sym typeface="Arial"/>
                </a:rPr>
                <a:t>Présentation formelle (avec ou sans PowerPoint)</a:t>
              </a:r>
              <a:endParaRPr lang="fr-FR" sz="2200" dirty="0"/>
            </a:p>
            <a:p>
              <a:pPr marL="0" marR="0" lvl="0" indent="0" algn="ctr" rtl="0">
                <a:lnSpc>
                  <a:spcPct val="100000"/>
                </a:lnSpc>
                <a:spcBef>
                  <a:spcPts val="840"/>
                </a:spcBef>
                <a:spcAft>
                  <a:spcPts val="0"/>
                </a:spcAft>
                <a:buClr>
                  <a:schemeClr val="dk1"/>
                </a:buClr>
                <a:buSzPts val="2400"/>
                <a:buFont typeface="Arial"/>
                <a:buNone/>
              </a:pPr>
              <a:r>
                <a:rPr lang="fr-FR" sz="2200" dirty="0">
                  <a:solidFill>
                    <a:schemeClr val="dk1"/>
                  </a:solidFill>
                  <a:latin typeface="Arial"/>
                  <a:ea typeface="Arial"/>
                  <a:cs typeface="Arial"/>
                  <a:sym typeface="Arial"/>
                </a:rPr>
                <a:t>Réunion formelle</a:t>
              </a:r>
              <a:endParaRPr lang="fr-FR" sz="2200" dirty="0"/>
            </a:p>
            <a:p>
              <a:pPr marL="0" marR="0" lvl="0" indent="0" algn="ctr" rtl="0">
                <a:lnSpc>
                  <a:spcPct val="100000"/>
                </a:lnSpc>
                <a:spcBef>
                  <a:spcPts val="840"/>
                </a:spcBef>
                <a:spcAft>
                  <a:spcPts val="0"/>
                </a:spcAft>
                <a:buClr>
                  <a:schemeClr val="dk1"/>
                </a:buClr>
                <a:buSzPts val="2400"/>
                <a:buFont typeface="Arial"/>
                <a:buNone/>
              </a:pPr>
              <a:r>
                <a:rPr lang="fr-FR" sz="2200" dirty="0">
                  <a:solidFill>
                    <a:schemeClr val="dk1"/>
                  </a:solidFill>
                  <a:latin typeface="Arial"/>
                  <a:ea typeface="Arial"/>
                  <a:cs typeface="Arial"/>
                  <a:sym typeface="Arial"/>
                </a:rPr>
                <a:t>Réunion informelle</a:t>
              </a:r>
              <a:endParaRPr lang="fr-FR" sz="2200" dirty="0"/>
            </a:p>
            <a:p>
              <a:pPr marL="0" marR="0" lvl="0" indent="0" algn="ctr" rtl="0">
                <a:lnSpc>
                  <a:spcPct val="100000"/>
                </a:lnSpc>
                <a:spcBef>
                  <a:spcPts val="840"/>
                </a:spcBef>
                <a:spcAft>
                  <a:spcPts val="0"/>
                </a:spcAft>
                <a:buClr>
                  <a:schemeClr val="dk1"/>
                </a:buClr>
                <a:buSzPts val="2400"/>
                <a:buFont typeface="Arial"/>
                <a:buNone/>
              </a:pPr>
              <a:r>
                <a:rPr lang="fr-FR" sz="2200" dirty="0">
                  <a:solidFill>
                    <a:schemeClr val="dk1"/>
                  </a:solidFill>
                  <a:latin typeface="Arial"/>
                  <a:ea typeface="Arial"/>
                  <a:cs typeface="Arial"/>
                  <a:sym typeface="Arial"/>
                </a:rPr>
                <a:t>Présentation d'un poster</a:t>
              </a:r>
              <a:endParaRPr lang="fr-FR" sz="2200" dirty="0"/>
            </a:p>
          </p:txBody>
        </p:sp>
        <p:sp>
          <p:nvSpPr>
            <p:cNvPr id="476" name="Google Shape;476;p12"/>
            <p:cNvSpPr/>
            <p:nvPr/>
          </p:nvSpPr>
          <p:spPr>
            <a:xfrm>
              <a:off x="7784986" y="25065"/>
              <a:ext cx="1509048" cy="1509048"/>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477" name="Google Shape;477;p12"/>
            <p:cNvSpPr/>
            <p:nvPr/>
          </p:nvSpPr>
          <p:spPr>
            <a:xfrm>
              <a:off x="6383727" y="1731539"/>
              <a:ext cx="4311566" cy="64673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478" name="Google Shape;478;p12"/>
            <p:cNvSpPr txBox="1"/>
            <p:nvPr/>
          </p:nvSpPr>
          <p:spPr>
            <a:xfrm>
              <a:off x="6381383" y="1534113"/>
              <a:ext cx="4311566" cy="646734"/>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3600"/>
                <a:buFont typeface="Arial"/>
                <a:buNone/>
              </a:pPr>
              <a:r>
                <a:rPr lang="fr-FR" sz="3600" b="1" dirty="0">
                  <a:solidFill>
                    <a:schemeClr val="dk1"/>
                  </a:solidFill>
                  <a:latin typeface="Arial"/>
                  <a:ea typeface="Arial"/>
                  <a:cs typeface="Arial"/>
                  <a:sym typeface="Arial"/>
                </a:rPr>
                <a:t>Considérations</a:t>
              </a:r>
              <a:endParaRPr lang="fr-FR" dirty="0"/>
            </a:p>
          </p:txBody>
        </p:sp>
        <p:sp>
          <p:nvSpPr>
            <p:cNvPr id="479" name="Google Shape;479;p12"/>
            <p:cNvSpPr/>
            <p:nvPr/>
          </p:nvSpPr>
          <p:spPr>
            <a:xfrm>
              <a:off x="6060510" y="2470099"/>
              <a:ext cx="4957999" cy="214414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lang="fr-FR" dirty="0"/>
            </a:p>
          </p:txBody>
        </p:sp>
        <p:sp>
          <p:nvSpPr>
            <p:cNvPr id="480" name="Google Shape;480;p12"/>
            <p:cNvSpPr txBox="1"/>
            <p:nvPr/>
          </p:nvSpPr>
          <p:spPr>
            <a:xfrm>
              <a:off x="5693231" y="2272672"/>
              <a:ext cx="5687870" cy="2144143"/>
            </a:xfrm>
            <a:prstGeom prst="rect">
              <a:avLst/>
            </a:prstGeom>
            <a:noFill/>
            <a:ln w="9525" cap="flat" cmpd="sng">
              <a:noFill/>
              <a:prstDash val="solid"/>
              <a:round/>
              <a:headEnd type="none" w="sm" len="sm"/>
              <a:tailEnd type="none" w="sm" len="sm"/>
            </a:ln>
          </p:spPr>
          <p:txBody>
            <a:bodyPr spcFirstLastPara="1" wrap="square" lIns="0" tIns="0" rIns="0" bIns="0" anchor="t" anchorCtr="0">
              <a:noAutofit/>
            </a:bodyPr>
            <a:lstStyle/>
            <a:p>
              <a:pPr marL="0" marR="0" lvl="0" indent="0" algn="ctr" rtl="0">
                <a:lnSpc>
                  <a:spcPct val="100000"/>
                </a:lnSpc>
                <a:spcBef>
                  <a:spcPts val="0"/>
                </a:spcBef>
                <a:spcAft>
                  <a:spcPts val="0"/>
                </a:spcAft>
                <a:buClr>
                  <a:schemeClr val="dk1"/>
                </a:buClr>
                <a:buSzPts val="2400"/>
                <a:buFont typeface="Arial"/>
                <a:buNone/>
              </a:pPr>
              <a:r>
                <a:rPr lang="fr-FR" sz="2200" dirty="0">
                  <a:solidFill>
                    <a:schemeClr val="dk1"/>
                  </a:solidFill>
                  <a:latin typeface="Arial"/>
                  <a:ea typeface="Arial"/>
                  <a:cs typeface="Arial"/>
                  <a:sym typeface="Arial"/>
                </a:rPr>
                <a:t>Public, </a:t>
              </a:r>
              <a:r>
                <a:rPr lang="fr-FR" sz="2200" dirty="0">
                  <a:solidFill>
                    <a:schemeClr val="dk1"/>
                  </a:solidFill>
                </a:rPr>
                <a:t>objectif</a:t>
              </a:r>
              <a:endParaRPr lang="fr-FR" sz="2200" dirty="0"/>
            </a:p>
            <a:p>
              <a:pPr marL="0" marR="0" lvl="0" indent="0" algn="ctr" rtl="0">
                <a:lnSpc>
                  <a:spcPct val="100000"/>
                </a:lnSpc>
                <a:spcBef>
                  <a:spcPts val="840"/>
                </a:spcBef>
                <a:spcAft>
                  <a:spcPts val="0"/>
                </a:spcAft>
                <a:buClr>
                  <a:schemeClr val="dk1"/>
                </a:buClr>
                <a:buSzPts val="2400"/>
                <a:buFont typeface="Arial"/>
                <a:buNone/>
              </a:pPr>
              <a:r>
                <a:rPr lang="fr-FR" sz="2200" dirty="0">
                  <a:solidFill>
                    <a:schemeClr val="dk1"/>
                  </a:solidFill>
                </a:rPr>
                <a:t>Pragmatisme</a:t>
              </a:r>
              <a:endParaRPr lang="fr-FR" sz="2200" dirty="0"/>
            </a:p>
            <a:p>
              <a:pPr marL="0" marR="0" lvl="0" indent="0" algn="ctr" rtl="0">
                <a:lnSpc>
                  <a:spcPct val="100000"/>
                </a:lnSpc>
                <a:spcBef>
                  <a:spcPts val="840"/>
                </a:spcBef>
                <a:spcAft>
                  <a:spcPts val="0"/>
                </a:spcAft>
                <a:buClr>
                  <a:schemeClr val="dk1"/>
                </a:buClr>
                <a:buSzPts val="2400"/>
                <a:buFont typeface="Arial"/>
                <a:buNone/>
              </a:pPr>
              <a:r>
                <a:rPr lang="fr-FR" sz="2200" dirty="0">
                  <a:solidFill>
                    <a:schemeClr val="dk1"/>
                  </a:solidFill>
                  <a:latin typeface="Arial"/>
                  <a:ea typeface="Arial"/>
                  <a:cs typeface="Arial"/>
                  <a:sym typeface="Arial"/>
                </a:rPr>
                <a:t>Attentes de l'hôte ou des hôtes</a:t>
              </a:r>
              <a:endParaRPr lang="fr-FR" sz="2200" dirty="0"/>
            </a:p>
            <a:p>
              <a:pPr marL="0" marR="0" lvl="0" indent="0" algn="ctr" rtl="0">
                <a:lnSpc>
                  <a:spcPct val="100000"/>
                </a:lnSpc>
                <a:spcBef>
                  <a:spcPts val="840"/>
                </a:spcBef>
                <a:spcAft>
                  <a:spcPts val="0"/>
                </a:spcAft>
                <a:buClr>
                  <a:schemeClr val="dk1"/>
                </a:buClr>
                <a:buSzPts val="2400"/>
                <a:buFont typeface="Arial"/>
                <a:buNone/>
              </a:pPr>
              <a:r>
                <a:rPr lang="fr-FR" sz="2200" dirty="0">
                  <a:solidFill>
                    <a:schemeClr val="dk1"/>
                  </a:solidFill>
                  <a:latin typeface="Arial"/>
                  <a:ea typeface="Arial"/>
                  <a:cs typeface="Arial"/>
                  <a:sym typeface="Arial"/>
                </a:rPr>
                <a:t>Taille et composition du public</a:t>
              </a:r>
              <a:endParaRPr lang="fr-FR" sz="2200" dirty="0"/>
            </a:p>
            <a:p>
              <a:pPr marL="0" marR="0" lvl="0" indent="0" algn="ctr" rtl="0">
                <a:lnSpc>
                  <a:spcPct val="100000"/>
                </a:lnSpc>
                <a:spcBef>
                  <a:spcPts val="840"/>
                </a:spcBef>
                <a:spcAft>
                  <a:spcPts val="0"/>
                </a:spcAft>
                <a:buClr>
                  <a:schemeClr val="dk1"/>
                </a:buClr>
                <a:buSzPts val="2400"/>
                <a:buFont typeface="Arial"/>
                <a:buNone/>
              </a:pPr>
              <a:r>
                <a:rPr lang="fr-FR" sz="2200" dirty="0">
                  <a:solidFill>
                    <a:schemeClr val="dk1"/>
                  </a:solidFill>
                  <a:latin typeface="Arial"/>
                  <a:ea typeface="Arial"/>
                  <a:cs typeface="Arial"/>
                  <a:sym typeface="Arial"/>
                </a:rPr>
                <a:t>Votre propre personnalité, </a:t>
              </a:r>
              <a:br>
                <a:rPr lang="fr-FR" sz="2200" dirty="0">
                  <a:solidFill>
                    <a:schemeClr val="dk1"/>
                  </a:solidFill>
                  <a:latin typeface="Arial"/>
                  <a:ea typeface="Arial"/>
                  <a:cs typeface="Arial"/>
                  <a:sym typeface="Arial"/>
                </a:rPr>
              </a:br>
              <a:r>
                <a:rPr lang="fr-FR" sz="2200" dirty="0">
                  <a:solidFill>
                    <a:schemeClr val="dk1"/>
                  </a:solidFill>
                  <a:latin typeface="Arial"/>
                  <a:ea typeface="Arial"/>
                  <a:cs typeface="Arial"/>
                  <a:sym typeface="Arial"/>
                </a:rPr>
                <a:t>vos capacités, vos ressources</a:t>
              </a:r>
            </a:p>
          </p:txBody>
        </p:sp>
      </p:grpSp>
      <p:sp>
        <p:nvSpPr>
          <p:cNvPr id="481" name="Google Shape;481;p12"/>
          <p:cNvSpPr txBox="1"/>
          <p:nvPr/>
        </p:nvSpPr>
        <p:spPr>
          <a:xfrm>
            <a:off x="838200" y="457200"/>
            <a:ext cx="10515600" cy="80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Plan : Choisir la méthode de présentation</a:t>
            </a:r>
            <a:endParaRPr lang="fr-FR" dirty="0">
              <a:latin typeface="Franklin Gothic Medium" panose="020B06030201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13"/>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Type de présentation :</a:t>
            </a:r>
          </a:p>
          <a:p>
            <a:pPr lvl="1" algn="l" rtl="0">
              <a:lnSpc>
                <a:spcPct val="100000"/>
              </a:lnSpc>
              <a:spcBef>
                <a:spcPts val="1000"/>
              </a:spcBef>
              <a:spcAft>
                <a:spcPts val="0"/>
              </a:spcAft>
              <a:buClr>
                <a:srgbClr val="00953A"/>
              </a:buClr>
              <a:buSzPts val="2400"/>
            </a:pPr>
            <a:r>
              <a:rPr lang="fr-FR" dirty="0"/>
              <a:t>Présentation technique</a:t>
            </a:r>
          </a:p>
          <a:p>
            <a:pPr lvl="1" algn="l" rtl="0">
              <a:lnSpc>
                <a:spcPct val="100000"/>
              </a:lnSpc>
              <a:spcBef>
                <a:spcPts val="1000"/>
              </a:spcBef>
              <a:spcAft>
                <a:spcPts val="0"/>
              </a:spcAft>
              <a:buClr>
                <a:srgbClr val="00953A"/>
              </a:buClr>
              <a:buSzPts val="2400"/>
            </a:pPr>
            <a:r>
              <a:rPr lang="fr-FR" dirty="0"/>
              <a:t>Présentation non technique</a:t>
            </a:r>
          </a:p>
          <a:p>
            <a:pPr marL="0" lvl="0" indent="0" algn="l" rtl="0">
              <a:lnSpc>
                <a:spcPct val="100000"/>
              </a:lnSpc>
              <a:spcBef>
                <a:spcPts val="1000"/>
              </a:spcBef>
              <a:spcAft>
                <a:spcPts val="0"/>
              </a:spcAft>
              <a:buClr>
                <a:schemeClr val="dk1"/>
              </a:buClr>
              <a:buSzPts val="2800"/>
              <a:buNone/>
            </a:pPr>
            <a:endParaRPr lang="fr-FR" b="1" dirty="0"/>
          </a:p>
          <a:p>
            <a:pPr marL="228600" lvl="0" indent="-50800" algn="l" rtl="0">
              <a:lnSpc>
                <a:spcPct val="100000"/>
              </a:lnSpc>
              <a:spcBef>
                <a:spcPts val="1000"/>
              </a:spcBef>
              <a:spcAft>
                <a:spcPts val="0"/>
              </a:spcAft>
              <a:buClr>
                <a:schemeClr val="dk1"/>
              </a:buClr>
              <a:buSzPts val="2800"/>
              <a:buNone/>
            </a:pPr>
            <a:endParaRPr lang="fr-FR" dirty="0"/>
          </a:p>
        </p:txBody>
      </p:sp>
      <p:sp>
        <p:nvSpPr>
          <p:cNvPr id="488" name="Google Shape;488;p13"/>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Planifier : Établir la structure</a:t>
            </a:r>
          </a:p>
        </p:txBody>
      </p:sp>
      <p:pic>
        <p:nvPicPr>
          <p:cNvPr id="489" name="Google Shape;489;p13"/>
          <p:cNvPicPr preferRelativeResize="0"/>
          <p:nvPr/>
        </p:nvPicPr>
        <p:blipFill rotWithShape="1">
          <a:blip r:embed="rId3">
            <a:alphaModFix/>
          </a:blip>
          <a:srcRect/>
          <a:stretch/>
        </p:blipFill>
        <p:spPr>
          <a:xfrm>
            <a:off x="5884832" y="1738511"/>
            <a:ext cx="5468968" cy="3640632"/>
          </a:xfrm>
          <a:prstGeom prst="rect">
            <a:avLst/>
          </a:prstGeom>
          <a:noFill/>
          <a:ln w="12700">
            <a:solidFill>
              <a:schemeClr val="tx1"/>
            </a:solid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Google Shape;495;p14"/>
          <p:cNvSpPr txBox="1">
            <a:spLocks noGrp="1"/>
          </p:cNvSpPr>
          <p:nvPr>
            <p:ph sz="half" idx="2"/>
          </p:nvPr>
        </p:nvSpPr>
        <p:spPr>
          <a:xfrm>
            <a:off x="838200" y="1488558"/>
            <a:ext cx="10515600" cy="4912242"/>
          </a:xfrm>
          <a:prstGeom prst="rect">
            <a:avLst/>
          </a:prstGeom>
          <a:noFill/>
          <a:ln>
            <a:noFill/>
          </a:ln>
        </p:spPr>
        <p:txBody>
          <a:bodyPr spcFirstLastPara="1" wrap="square" lIns="91425" tIns="45700" rIns="91425" bIns="45700" anchor="t" anchorCtr="0">
            <a:normAutofit fontScale="92500" lnSpcReduction="20000"/>
          </a:bodyPr>
          <a:lstStyle/>
          <a:p>
            <a:pPr marL="0" lvl="0" indent="0" algn="ctr" rtl="0">
              <a:lnSpc>
                <a:spcPct val="100000"/>
              </a:lnSpc>
              <a:spcBef>
                <a:spcPts val="0"/>
              </a:spcBef>
              <a:spcAft>
                <a:spcPts val="0"/>
              </a:spcAft>
              <a:buClr>
                <a:srgbClr val="00953A"/>
              </a:buClr>
              <a:buSzPts val="2400"/>
              <a:buNone/>
            </a:pPr>
            <a:r>
              <a:rPr lang="fr-FR" b="1" dirty="0">
                <a:solidFill>
                  <a:srgbClr val="00953A"/>
                </a:solidFill>
              </a:rPr>
              <a:t>SOCO : Single Overriding Communication Objective </a:t>
            </a:r>
            <a:br>
              <a:rPr lang="fr-FR" b="1" dirty="0">
                <a:solidFill>
                  <a:srgbClr val="00953A"/>
                </a:solidFill>
              </a:rPr>
            </a:br>
            <a:r>
              <a:rPr lang="fr-FR" b="1" dirty="0">
                <a:solidFill>
                  <a:srgbClr val="00953A"/>
                </a:solidFill>
              </a:rPr>
              <a:t>(Objectif Unique et Primordial de Communication)</a:t>
            </a:r>
            <a:br>
              <a:rPr lang="fr-FR" b="1" dirty="0">
                <a:solidFill>
                  <a:srgbClr val="00953A"/>
                </a:solidFill>
              </a:rPr>
            </a:br>
            <a:endParaRPr lang="fr-FR" i="1" dirty="0"/>
          </a:p>
          <a:p>
            <a:pPr lvl="0" algn="l" rtl="0">
              <a:lnSpc>
                <a:spcPct val="100000"/>
              </a:lnSpc>
              <a:spcBef>
                <a:spcPts val="1000"/>
              </a:spcBef>
              <a:spcAft>
                <a:spcPts val="0"/>
              </a:spcAft>
              <a:buClr>
                <a:schemeClr val="dk1"/>
              </a:buClr>
              <a:buSzPts val="2400"/>
            </a:pPr>
            <a:r>
              <a:rPr lang="fr-FR" sz="2400" dirty="0"/>
              <a:t>Un résumé concis et facile à comprendre dont vous voulez que votre public </a:t>
            </a:r>
            <a:br>
              <a:rPr lang="fr-FR" sz="2400" dirty="0"/>
            </a:br>
            <a:r>
              <a:rPr lang="fr-FR" sz="2400" dirty="0"/>
              <a:t>se souvienne</a:t>
            </a:r>
          </a:p>
          <a:p>
            <a:pPr lvl="0" algn="l" rtl="0">
              <a:lnSpc>
                <a:spcPct val="100000"/>
              </a:lnSpc>
              <a:spcBef>
                <a:spcPts val="1000"/>
              </a:spcBef>
              <a:spcAft>
                <a:spcPts val="0"/>
              </a:spcAft>
              <a:buClr>
                <a:schemeClr val="dk1"/>
              </a:buClr>
              <a:buSzPts val="2400"/>
            </a:pPr>
            <a:r>
              <a:rPr lang="fr-FR" sz="2400" dirty="0"/>
              <a:t>Exemples :</a:t>
            </a:r>
          </a:p>
          <a:p>
            <a:pPr lvl="1" algn="l" rtl="0">
              <a:lnSpc>
                <a:spcPct val="100000"/>
              </a:lnSpc>
              <a:spcBef>
                <a:spcPts val="1000"/>
              </a:spcBef>
              <a:spcAft>
                <a:spcPts val="0"/>
              </a:spcAft>
              <a:buSzPts val="2000"/>
            </a:pPr>
            <a:r>
              <a:rPr lang="fr-FR" dirty="0"/>
              <a:t>« Les cas de rougeole et de poliomyélite associés à un vaccin surviennent en raison de la baisse des taux de vaccination, de sorte que davantage d'enfants sont exposés à des risques. Nous devons faire mieux ».</a:t>
            </a:r>
          </a:p>
          <a:p>
            <a:pPr lvl="1" algn="l" rtl="0">
              <a:lnSpc>
                <a:spcPct val="100000"/>
              </a:lnSpc>
              <a:spcBef>
                <a:spcPts val="1000"/>
              </a:spcBef>
              <a:spcAft>
                <a:spcPts val="0"/>
              </a:spcAft>
              <a:buSzPts val="2000"/>
            </a:pPr>
            <a:r>
              <a:rPr lang="fr-FR" dirty="0"/>
              <a:t>« Bien que la tuberculose soit en augmentation, elle peut être traitée. Nous encourageons toutes les personnes présentant des symptômes à se faire examiner dès que possible ».</a:t>
            </a:r>
          </a:p>
          <a:p>
            <a:pPr lvl="1" algn="l" rtl="0">
              <a:lnSpc>
                <a:spcPct val="100000"/>
              </a:lnSpc>
              <a:spcBef>
                <a:spcPts val="1000"/>
              </a:spcBef>
              <a:spcAft>
                <a:spcPts val="0"/>
              </a:spcAft>
              <a:buSzPts val="2000"/>
            </a:pPr>
            <a:r>
              <a:rPr lang="fr-FR" dirty="0"/>
              <a:t>« Nous ne savons pas encore combien de personnes peuvent être infectées par le virus de la dengue, mais nous travaillons avec le laboratoire pour répondre à cette question ».</a:t>
            </a:r>
          </a:p>
          <a:p>
            <a:pPr marL="228600" lvl="0" indent="-76200" algn="l" rtl="0">
              <a:lnSpc>
                <a:spcPct val="100000"/>
              </a:lnSpc>
              <a:spcBef>
                <a:spcPts val="1000"/>
              </a:spcBef>
              <a:spcAft>
                <a:spcPts val="0"/>
              </a:spcAft>
              <a:buClr>
                <a:schemeClr val="dk1"/>
              </a:buClr>
              <a:buSzPts val="2400"/>
              <a:buNone/>
            </a:pPr>
            <a:endParaRPr lang="fr-FR" sz="2400" dirty="0"/>
          </a:p>
        </p:txBody>
      </p:sp>
      <p:sp>
        <p:nvSpPr>
          <p:cNvPr id="496" name="Google Shape;496;p14"/>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Préparer une SOCO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9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9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95">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9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15"/>
          <p:cNvSpPr txBox="1">
            <a:spLocks noGrp="1"/>
          </p:cNvSpPr>
          <p:nvPr>
            <p:ph sz="half" idx="2"/>
          </p:nvPr>
        </p:nvSpPr>
        <p:spPr>
          <a:xfrm>
            <a:off x="838200" y="1478857"/>
            <a:ext cx="10515600" cy="1177619"/>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1"/>
              </a:buClr>
              <a:buSzPts val="2800"/>
              <a:buNone/>
            </a:pPr>
            <a:r>
              <a:rPr lang="fr-FR" dirty="0"/>
              <a:t>À la fin de la phase de planification, vous devriez être en mesure de répondre aux questions suivantes :</a:t>
            </a:r>
            <a:endParaRPr dirty="0"/>
          </a:p>
        </p:txBody>
      </p:sp>
      <p:sp>
        <p:nvSpPr>
          <p:cNvPr id="503" name="Google Shape;503;p15"/>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Liste de contrôle pour la planification</a:t>
            </a:r>
          </a:p>
        </p:txBody>
      </p:sp>
      <p:graphicFrame>
        <p:nvGraphicFramePr>
          <p:cNvPr id="2" name="Table 1">
            <a:extLst>
              <a:ext uri="{FF2B5EF4-FFF2-40B4-BE49-F238E27FC236}">
                <a16:creationId xmlns:a16="http://schemas.microsoft.com/office/drawing/2014/main" id="{211C3CD1-CABA-E18D-3DC7-74162FFFEA0F}"/>
              </a:ext>
            </a:extLst>
          </p:cNvPr>
          <p:cNvGraphicFramePr>
            <a:graphicFrameLocks noGrp="1"/>
          </p:cNvGraphicFramePr>
          <p:nvPr>
            <p:extLst>
              <p:ext uri="{D42A27DB-BD31-4B8C-83A1-F6EECF244321}">
                <p14:modId xmlns:p14="http://schemas.microsoft.com/office/powerpoint/2010/main" val="4188061058"/>
              </p:ext>
            </p:extLst>
          </p:nvPr>
        </p:nvGraphicFramePr>
        <p:xfrm>
          <a:off x="1236921" y="5271886"/>
          <a:ext cx="9718158" cy="518160"/>
        </p:xfrm>
        <a:graphic>
          <a:graphicData uri="http://schemas.openxmlformats.org/drawingml/2006/table">
            <a:tbl>
              <a:tblPr firstRow="1" bandRow="1">
                <a:tableStyleId>{085205E0-EEB9-46E4-B280-616F3A9159D5}</a:tableStyleId>
              </a:tblPr>
              <a:tblGrid>
                <a:gridCol w="3359888">
                  <a:extLst>
                    <a:ext uri="{9D8B030D-6E8A-4147-A177-3AD203B41FA5}">
                      <a16:colId xmlns:a16="http://schemas.microsoft.com/office/drawing/2014/main" val="1944929543"/>
                    </a:ext>
                  </a:extLst>
                </a:gridCol>
                <a:gridCol w="6358270">
                  <a:extLst>
                    <a:ext uri="{9D8B030D-6E8A-4147-A177-3AD203B41FA5}">
                      <a16:colId xmlns:a16="http://schemas.microsoft.com/office/drawing/2014/main" val="3672006302"/>
                    </a:ext>
                  </a:extLst>
                </a:gridCol>
              </a:tblGrid>
              <a:tr h="138932">
                <a:tc>
                  <a:txBody>
                    <a:bodyPr/>
                    <a:lstStyle/>
                    <a:p>
                      <a:pPr algn="ctr"/>
                      <a:r>
                        <a:rPr lang="fr-FR" sz="2800" b="1" noProof="0" dirty="0"/>
                        <a:t>Où</a:t>
                      </a:r>
                    </a:p>
                  </a:txBody>
                  <a:tcPr>
                    <a:solidFill>
                      <a:srgbClr val="E7E6E6"/>
                    </a:solidFill>
                  </a:tcPr>
                </a:tc>
                <a:tc>
                  <a:txBody>
                    <a:bodyPr/>
                    <a:lstStyle/>
                    <a:p>
                      <a:r>
                        <a:rPr lang="fr-FR" sz="2800" noProof="0" dirty="0"/>
                        <a:t>Caractéristiques du lieu</a:t>
                      </a:r>
                    </a:p>
                  </a:txBody>
                  <a:tcPr/>
                </a:tc>
                <a:extLst>
                  <a:ext uri="{0D108BD9-81ED-4DB2-BD59-A6C34878D82A}">
                    <a16:rowId xmlns:a16="http://schemas.microsoft.com/office/drawing/2014/main" val="1664332511"/>
                  </a:ext>
                </a:extLst>
              </a:tr>
            </a:tbl>
          </a:graphicData>
        </a:graphic>
      </p:graphicFrame>
      <p:graphicFrame>
        <p:nvGraphicFramePr>
          <p:cNvPr id="3" name="Table 2">
            <a:extLst>
              <a:ext uri="{FF2B5EF4-FFF2-40B4-BE49-F238E27FC236}">
                <a16:creationId xmlns:a16="http://schemas.microsoft.com/office/drawing/2014/main" id="{6FA24C74-E994-9F3C-CBE7-59D241289278}"/>
              </a:ext>
            </a:extLst>
          </p:cNvPr>
          <p:cNvGraphicFramePr>
            <a:graphicFrameLocks noGrp="1"/>
          </p:cNvGraphicFramePr>
          <p:nvPr>
            <p:extLst>
              <p:ext uri="{D42A27DB-BD31-4B8C-83A1-F6EECF244321}">
                <p14:modId xmlns:p14="http://schemas.microsoft.com/office/powerpoint/2010/main" val="1101835020"/>
              </p:ext>
            </p:extLst>
          </p:nvPr>
        </p:nvGraphicFramePr>
        <p:xfrm>
          <a:off x="1236921" y="2590987"/>
          <a:ext cx="9718158" cy="563397"/>
        </p:xfrm>
        <a:graphic>
          <a:graphicData uri="http://schemas.openxmlformats.org/drawingml/2006/table">
            <a:tbl>
              <a:tblPr firstRow="1" bandRow="1">
                <a:tableStyleId>{085205E0-EEB9-46E4-B280-616F3A9159D5}</a:tableStyleId>
              </a:tblPr>
              <a:tblGrid>
                <a:gridCol w="3359888">
                  <a:extLst>
                    <a:ext uri="{9D8B030D-6E8A-4147-A177-3AD203B41FA5}">
                      <a16:colId xmlns:a16="http://schemas.microsoft.com/office/drawing/2014/main" val="908269192"/>
                    </a:ext>
                  </a:extLst>
                </a:gridCol>
                <a:gridCol w="6358270">
                  <a:extLst>
                    <a:ext uri="{9D8B030D-6E8A-4147-A177-3AD203B41FA5}">
                      <a16:colId xmlns:a16="http://schemas.microsoft.com/office/drawing/2014/main" val="603779964"/>
                    </a:ext>
                  </a:extLst>
                </a:gridCol>
              </a:tblGrid>
              <a:tr h="563397">
                <a:tc>
                  <a:txBody>
                    <a:bodyPr/>
                    <a:lstStyle/>
                    <a:p>
                      <a:pPr algn="ctr"/>
                      <a:r>
                        <a:rPr lang="fr-FR" sz="2800" b="1" noProof="0" dirty="0"/>
                        <a:t>Qui</a:t>
                      </a:r>
                    </a:p>
                  </a:txBody>
                  <a:tcPr>
                    <a:solidFill>
                      <a:srgbClr val="E7E6E6"/>
                    </a:solidFill>
                  </a:tcPr>
                </a:tc>
                <a:tc>
                  <a:txBody>
                    <a:bodyPr/>
                    <a:lstStyle/>
                    <a:p>
                      <a:r>
                        <a:rPr lang="fr-FR" sz="2800" noProof="0" dirty="0"/>
                        <a:t>Public cible</a:t>
                      </a:r>
                    </a:p>
                  </a:txBody>
                  <a:tcPr/>
                </a:tc>
                <a:extLst>
                  <a:ext uri="{0D108BD9-81ED-4DB2-BD59-A6C34878D82A}">
                    <a16:rowId xmlns:a16="http://schemas.microsoft.com/office/drawing/2014/main" val="3633208116"/>
                  </a:ext>
                </a:extLst>
              </a:tr>
            </a:tbl>
          </a:graphicData>
        </a:graphic>
      </p:graphicFrame>
      <p:graphicFrame>
        <p:nvGraphicFramePr>
          <p:cNvPr id="6" name="Table 5">
            <a:extLst>
              <a:ext uri="{FF2B5EF4-FFF2-40B4-BE49-F238E27FC236}">
                <a16:creationId xmlns:a16="http://schemas.microsoft.com/office/drawing/2014/main" id="{00CB1326-11DE-1956-7406-7FA3FDE0958A}"/>
              </a:ext>
            </a:extLst>
          </p:cNvPr>
          <p:cNvGraphicFramePr>
            <a:graphicFrameLocks noGrp="1"/>
          </p:cNvGraphicFramePr>
          <p:nvPr>
            <p:extLst>
              <p:ext uri="{D42A27DB-BD31-4B8C-83A1-F6EECF244321}">
                <p14:modId xmlns:p14="http://schemas.microsoft.com/office/powerpoint/2010/main" val="1691848018"/>
              </p:ext>
            </p:extLst>
          </p:nvPr>
        </p:nvGraphicFramePr>
        <p:xfrm>
          <a:off x="1236921" y="3169920"/>
          <a:ext cx="9718158" cy="518160"/>
        </p:xfrm>
        <a:graphic>
          <a:graphicData uri="http://schemas.openxmlformats.org/drawingml/2006/table">
            <a:tbl>
              <a:tblPr firstRow="1" bandRow="1">
                <a:tableStyleId>{085205E0-EEB9-46E4-B280-616F3A9159D5}</a:tableStyleId>
              </a:tblPr>
              <a:tblGrid>
                <a:gridCol w="3359888">
                  <a:extLst>
                    <a:ext uri="{9D8B030D-6E8A-4147-A177-3AD203B41FA5}">
                      <a16:colId xmlns:a16="http://schemas.microsoft.com/office/drawing/2014/main" val="3526059908"/>
                    </a:ext>
                  </a:extLst>
                </a:gridCol>
                <a:gridCol w="6358270">
                  <a:extLst>
                    <a:ext uri="{9D8B030D-6E8A-4147-A177-3AD203B41FA5}">
                      <a16:colId xmlns:a16="http://schemas.microsoft.com/office/drawing/2014/main" val="3509306131"/>
                    </a:ext>
                  </a:extLst>
                </a:gridCol>
              </a:tblGrid>
              <a:tr h="0">
                <a:tc>
                  <a:txBody>
                    <a:bodyPr/>
                    <a:lstStyle/>
                    <a:p>
                      <a:pPr algn="ctr"/>
                      <a:r>
                        <a:rPr lang="fr-FR" sz="2800" b="1" noProof="0" dirty="0"/>
                        <a:t>Quoi</a:t>
                      </a:r>
                    </a:p>
                  </a:txBody>
                  <a:tcPr>
                    <a:solidFill>
                      <a:srgbClr val="E7E6E6"/>
                    </a:solidFill>
                  </a:tcPr>
                </a:tc>
                <a:tc>
                  <a:txBody>
                    <a:bodyPr/>
                    <a:lstStyle/>
                    <a:p>
                      <a:r>
                        <a:rPr lang="fr-FR" sz="2800" noProof="0" dirty="0"/>
                        <a:t>Message clé (SOCO) ou conclusion</a:t>
                      </a:r>
                    </a:p>
                  </a:txBody>
                  <a:tcPr/>
                </a:tc>
                <a:extLst>
                  <a:ext uri="{0D108BD9-81ED-4DB2-BD59-A6C34878D82A}">
                    <a16:rowId xmlns:a16="http://schemas.microsoft.com/office/drawing/2014/main" val="1301085050"/>
                  </a:ext>
                </a:extLst>
              </a:tr>
            </a:tbl>
          </a:graphicData>
        </a:graphic>
      </p:graphicFrame>
      <p:graphicFrame>
        <p:nvGraphicFramePr>
          <p:cNvPr id="7" name="Table 6">
            <a:extLst>
              <a:ext uri="{FF2B5EF4-FFF2-40B4-BE49-F238E27FC236}">
                <a16:creationId xmlns:a16="http://schemas.microsoft.com/office/drawing/2014/main" id="{4E491902-94B1-02CD-03E0-856F410B3605}"/>
              </a:ext>
            </a:extLst>
          </p:cNvPr>
          <p:cNvGraphicFramePr>
            <a:graphicFrameLocks noGrp="1"/>
          </p:cNvGraphicFramePr>
          <p:nvPr>
            <p:extLst>
              <p:ext uri="{D42A27DB-BD31-4B8C-83A1-F6EECF244321}">
                <p14:modId xmlns:p14="http://schemas.microsoft.com/office/powerpoint/2010/main" val="1631711314"/>
              </p:ext>
            </p:extLst>
          </p:nvPr>
        </p:nvGraphicFramePr>
        <p:xfrm>
          <a:off x="1236921" y="3672544"/>
          <a:ext cx="9718158" cy="518160"/>
        </p:xfrm>
        <a:graphic>
          <a:graphicData uri="http://schemas.openxmlformats.org/drawingml/2006/table">
            <a:tbl>
              <a:tblPr firstRow="1" bandRow="1">
                <a:tableStyleId>{085205E0-EEB9-46E4-B280-616F3A9159D5}</a:tableStyleId>
              </a:tblPr>
              <a:tblGrid>
                <a:gridCol w="3359888">
                  <a:extLst>
                    <a:ext uri="{9D8B030D-6E8A-4147-A177-3AD203B41FA5}">
                      <a16:colId xmlns:a16="http://schemas.microsoft.com/office/drawing/2014/main" val="3290033497"/>
                    </a:ext>
                  </a:extLst>
                </a:gridCol>
                <a:gridCol w="6358270">
                  <a:extLst>
                    <a:ext uri="{9D8B030D-6E8A-4147-A177-3AD203B41FA5}">
                      <a16:colId xmlns:a16="http://schemas.microsoft.com/office/drawing/2014/main" val="1964186984"/>
                    </a:ext>
                  </a:extLst>
                </a:gridCol>
              </a:tblGrid>
              <a:tr h="370840">
                <a:tc>
                  <a:txBody>
                    <a:bodyPr/>
                    <a:lstStyle/>
                    <a:p>
                      <a:pPr algn="ctr"/>
                      <a:r>
                        <a:rPr lang="fr-FR" sz="2800" b="1" noProof="0" dirty="0"/>
                        <a:t>Quand</a:t>
                      </a:r>
                    </a:p>
                  </a:txBody>
                  <a:tcPr>
                    <a:solidFill>
                      <a:srgbClr val="E7E6E6"/>
                    </a:solidFill>
                  </a:tcPr>
                </a:tc>
                <a:tc>
                  <a:txBody>
                    <a:bodyPr/>
                    <a:lstStyle/>
                    <a:p>
                      <a:r>
                        <a:rPr lang="fr-FR" sz="2800" noProof="0" dirty="0"/>
                        <a:t>Cadre temporal</a:t>
                      </a:r>
                    </a:p>
                  </a:txBody>
                  <a:tcPr/>
                </a:tc>
                <a:extLst>
                  <a:ext uri="{0D108BD9-81ED-4DB2-BD59-A6C34878D82A}">
                    <a16:rowId xmlns:a16="http://schemas.microsoft.com/office/drawing/2014/main" val="1805925849"/>
                  </a:ext>
                </a:extLst>
              </a:tr>
            </a:tbl>
          </a:graphicData>
        </a:graphic>
      </p:graphicFrame>
      <p:graphicFrame>
        <p:nvGraphicFramePr>
          <p:cNvPr id="8" name="Table 7">
            <a:extLst>
              <a:ext uri="{FF2B5EF4-FFF2-40B4-BE49-F238E27FC236}">
                <a16:creationId xmlns:a16="http://schemas.microsoft.com/office/drawing/2014/main" id="{CDA58E65-2C8F-5730-D616-A4EF094B1782}"/>
              </a:ext>
            </a:extLst>
          </p:cNvPr>
          <p:cNvGraphicFramePr>
            <a:graphicFrameLocks noGrp="1"/>
          </p:cNvGraphicFramePr>
          <p:nvPr>
            <p:extLst>
              <p:ext uri="{D42A27DB-BD31-4B8C-83A1-F6EECF244321}">
                <p14:modId xmlns:p14="http://schemas.microsoft.com/office/powerpoint/2010/main" val="245015296"/>
              </p:ext>
            </p:extLst>
          </p:nvPr>
        </p:nvGraphicFramePr>
        <p:xfrm>
          <a:off x="1236921" y="4206657"/>
          <a:ext cx="9718158" cy="518160"/>
        </p:xfrm>
        <a:graphic>
          <a:graphicData uri="http://schemas.openxmlformats.org/drawingml/2006/table">
            <a:tbl>
              <a:tblPr firstRow="1" bandRow="1">
                <a:tableStyleId>{085205E0-EEB9-46E4-B280-616F3A9159D5}</a:tableStyleId>
              </a:tblPr>
              <a:tblGrid>
                <a:gridCol w="3359888">
                  <a:extLst>
                    <a:ext uri="{9D8B030D-6E8A-4147-A177-3AD203B41FA5}">
                      <a16:colId xmlns:a16="http://schemas.microsoft.com/office/drawing/2014/main" val="497523744"/>
                    </a:ext>
                  </a:extLst>
                </a:gridCol>
                <a:gridCol w="6358270">
                  <a:extLst>
                    <a:ext uri="{9D8B030D-6E8A-4147-A177-3AD203B41FA5}">
                      <a16:colId xmlns:a16="http://schemas.microsoft.com/office/drawing/2014/main" val="193748185"/>
                    </a:ext>
                  </a:extLst>
                </a:gridCol>
              </a:tblGrid>
              <a:tr h="370840">
                <a:tc>
                  <a:txBody>
                    <a:bodyPr/>
                    <a:lstStyle/>
                    <a:p>
                      <a:pPr algn="ctr"/>
                      <a:r>
                        <a:rPr lang="fr-FR" sz="2800" b="1" noProof="0" dirty="0"/>
                        <a:t>Comment</a:t>
                      </a:r>
                    </a:p>
                  </a:txBody>
                  <a:tcPr>
                    <a:solidFill>
                      <a:srgbClr val="E7E6E6"/>
                    </a:solidFill>
                  </a:tcPr>
                </a:tc>
                <a:tc>
                  <a:txBody>
                    <a:bodyPr/>
                    <a:lstStyle/>
                    <a:p>
                      <a:r>
                        <a:rPr lang="fr-FR" sz="2800" noProof="0" dirty="0"/>
                        <a:t>Méthode de présentation, structure</a:t>
                      </a:r>
                    </a:p>
                  </a:txBody>
                  <a:tcPr/>
                </a:tc>
                <a:extLst>
                  <a:ext uri="{0D108BD9-81ED-4DB2-BD59-A6C34878D82A}">
                    <a16:rowId xmlns:a16="http://schemas.microsoft.com/office/drawing/2014/main" val="3609773157"/>
                  </a:ext>
                </a:extLst>
              </a:tr>
            </a:tbl>
          </a:graphicData>
        </a:graphic>
      </p:graphicFrame>
      <p:graphicFrame>
        <p:nvGraphicFramePr>
          <p:cNvPr id="9" name="Table 8">
            <a:extLst>
              <a:ext uri="{FF2B5EF4-FFF2-40B4-BE49-F238E27FC236}">
                <a16:creationId xmlns:a16="http://schemas.microsoft.com/office/drawing/2014/main" id="{1A392443-050E-A094-E645-92E2DF23B81D}"/>
              </a:ext>
            </a:extLst>
          </p:cNvPr>
          <p:cNvGraphicFramePr>
            <a:graphicFrameLocks noGrp="1"/>
          </p:cNvGraphicFramePr>
          <p:nvPr>
            <p:extLst>
              <p:ext uri="{D42A27DB-BD31-4B8C-83A1-F6EECF244321}">
                <p14:modId xmlns:p14="http://schemas.microsoft.com/office/powerpoint/2010/main" val="2264964007"/>
              </p:ext>
            </p:extLst>
          </p:nvPr>
        </p:nvGraphicFramePr>
        <p:xfrm>
          <a:off x="1236921" y="4735270"/>
          <a:ext cx="9718158" cy="518160"/>
        </p:xfrm>
        <a:graphic>
          <a:graphicData uri="http://schemas.openxmlformats.org/drawingml/2006/table">
            <a:tbl>
              <a:tblPr firstRow="1" bandRow="1">
                <a:tableStyleId>{085205E0-EEB9-46E4-B280-616F3A9159D5}</a:tableStyleId>
              </a:tblPr>
              <a:tblGrid>
                <a:gridCol w="3359888">
                  <a:extLst>
                    <a:ext uri="{9D8B030D-6E8A-4147-A177-3AD203B41FA5}">
                      <a16:colId xmlns:a16="http://schemas.microsoft.com/office/drawing/2014/main" val="421121654"/>
                    </a:ext>
                  </a:extLst>
                </a:gridCol>
                <a:gridCol w="6358270">
                  <a:extLst>
                    <a:ext uri="{9D8B030D-6E8A-4147-A177-3AD203B41FA5}">
                      <a16:colId xmlns:a16="http://schemas.microsoft.com/office/drawing/2014/main" val="3367854667"/>
                    </a:ext>
                  </a:extLst>
                </a:gridCol>
              </a:tblGrid>
              <a:tr h="370840">
                <a:tc>
                  <a:txBody>
                    <a:bodyPr/>
                    <a:lstStyle/>
                    <a:p>
                      <a:pPr algn="ctr"/>
                      <a:r>
                        <a:rPr lang="fr-FR" sz="2800" b="1" noProof="0" dirty="0"/>
                        <a:t>Pourquoi</a:t>
                      </a:r>
                    </a:p>
                  </a:txBody>
                  <a:tcPr>
                    <a:solidFill>
                      <a:srgbClr val="E7E6E6"/>
                    </a:solidFill>
                  </a:tcPr>
                </a:tc>
                <a:tc>
                  <a:txBody>
                    <a:bodyPr/>
                    <a:lstStyle/>
                    <a:p>
                      <a:r>
                        <a:rPr lang="fr-FR" sz="2800" noProof="0" dirty="0"/>
                        <a:t>Objectif de la présentation</a:t>
                      </a:r>
                    </a:p>
                  </a:txBody>
                  <a:tcPr/>
                </a:tc>
                <a:extLst>
                  <a:ext uri="{0D108BD9-81ED-4DB2-BD59-A6C34878D82A}">
                    <a16:rowId xmlns:a16="http://schemas.microsoft.com/office/drawing/2014/main" val="245284944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16"/>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Stratégie de présentation</a:t>
            </a:r>
          </a:p>
        </p:txBody>
      </p:sp>
      <p:sp>
        <p:nvSpPr>
          <p:cNvPr id="516" name="Google Shape;516;p16"/>
          <p:cNvSpPr txBox="1"/>
          <p:nvPr/>
        </p:nvSpPr>
        <p:spPr>
          <a:xfrm>
            <a:off x="1764099" y="3327506"/>
            <a:ext cx="2858761" cy="2677616"/>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rgbClr val="7F7F7F"/>
              </a:buClr>
              <a:buSzPts val="2800"/>
              <a:buFont typeface="Arial"/>
              <a:buChar char="•"/>
            </a:pPr>
            <a:r>
              <a:rPr lang="fr-FR" sz="2600" dirty="0">
                <a:solidFill>
                  <a:srgbClr val="A5A5A5"/>
                </a:solidFill>
                <a:latin typeface="Arial"/>
                <a:ea typeface="Arial"/>
                <a:cs typeface="Arial"/>
                <a:sym typeface="Arial"/>
              </a:rPr>
              <a:t>Audience</a:t>
            </a:r>
            <a:endParaRPr lang="fr-FR" sz="2600" dirty="0"/>
          </a:p>
          <a:p>
            <a:pPr marL="457200" marR="0" lvl="0" indent="-457200" algn="l" rtl="0">
              <a:spcBef>
                <a:spcPts val="600"/>
              </a:spcBef>
              <a:spcAft>
                <a:spcPts val="0"/>
              </a:spcAft>
              <a:buClr>
                <a:srgbClr val="7F7F7F"/>
              </a:buClr>
              <a:buSzPts val="2800"/>
              <a:buFont typeface="Arial"/>
              <a:buChar char="•"/>
            </a:pPr>
            <a:r>
              <a:rPr lang="fr-FR" sz="2600" dirty="0">
                <a:solidFill>
                  <a:srgbClr val="A5A5A5"/>
                </a:solidFill>
                <a:latin typeface="Arial"/>
                <a:ea typeface="Arial"/>
                <a:cs typeface="Arial"/>
                <a:sym typeface="Arial"/>
              </a:rPr>
              <a:t>Objectif</a:t>
            </a:r>
            <a:endParaRPr lang="fr-FR" sz="2600" dirty="0"/>
          </a:p>
          <a:p>
            <a:pPr marL="457200" marR="0" lvl="0" indent="-457200" algn="l" rtl="0">
              <a:spcBef>
                <a:spcPts val="600"/>
              </a:spcBef>
              <a:spcAft>
                <a:spcPts val="0"/>
              </a:spcAft>
              <a:buClr>
                <a:srgbClr val="7F7F7F"/>
              </a:buClr>
              <a:buSzPts val="2800"/>
              <a:buFont typeface="Arial"/>
              <a:buChar char="•"/>
            </a:pPr>
            <a:r>
              <a:rPr lang="fr-FR" sz="2600" dirty="0">
                <a:solidFill>
                  <a:srgbClr val="A5A5A5"/>
                </a:solidFill>
                <a:latin typeface="Arial"/>
                <a:ea typeface="Arial"/>
                <a:cs typeface="Arial"/>
                <a:sym typeface="Arial"/>
              </a:rPr>
              <a:t>Mode de livraison</a:t>
            </a:r>
            <a:endParaRPr lang="fr-FR" sz="2600" dirty="0"/>
          </a:p>
          <a:p>
            <a:pPr marL="457200" marR="0" lvl="0" indent="-457200" algn="l" rtl="0">
              <a:spcBef>
                <a:spcPts val="600"/>
              </a:spcBef>
              <a:spcAft>
                <a:spcPts val="0"/>
              </a:spcAft>
              <a:buClr>
                <a:srgbClr val="7F7F7F"/>
              </a:buClr>
              <a:buSzPts val="2800"/>
              <a:buFont typeface="Arial"/>
              <a:buChar char="•"/>
            </a:pPr>
            <a:r>
              <a:rPr lang="fr-FR" sz="2600" dirty="0">
                <a:solidFill>
                  <a:srgbClr val="A5A5A5"/>
                </a:solidFill>
                <a:latin typeface="Arial"/>
                <a:ea typeface="Arial"/>
                <a:cs typeface="Arial"/>
                <a:sym typeface="Arial"/>
              </a:rPr>
              <a:t>Structure</a:t>
            </a:r>
            <a:endParaRPr lang="fr-FR" sz="2600" dirty="0"/>
          </a:p>
          <a:p>
            <a:pPr marL="0" marR="0" lvl="0" indent="401638" algn="l" rtl="0">
              <a:spcBef>
                <a:spcPts val="600"/>
              </a:spcBef>
              <a:spcAft>
                <a:spcPts val="0"/>
              </a:spcAft>
              <a:buNone/>
            </a:pPr>
            <a:endParaRPr lang="fr-FR" sz="1800" dirty="0">
              <a:solidFill>
                <a:schemeClr val="dk1"/>
              </a:solidFill>
              <a:latin typeface="Arial"/>
              <a:ea typeface="Arial"/>
              <a:cs typeface="Arial"/>
              <a:sym typeface="Arial"/>
            </a:endParaRPr>
          </a:p>
        </p:txBody>
      </p:sp>
      <p:sp>
        <p:nvSpPr>
          <p:cNvPr id="517" name="Google Shape;517;p16"/>
          <p:cNvSpPr txBox="1"/>
          <p:nvPr/>
        </p:nvSpPr>
        <p:spPr>
          <a:xfrm>
            <a:off x="4188134" y="3239016"/>
            <a:ext cx="5444964" cy="2877670"/>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dk1"/>
              </a:buClr>
              <a:buSzPts val="2800"/>
              <a:buFont typeface="Arial"/>
              <a:buChar char="•"/>
            </a:pPr>
            <a:r>
              <a:rPr lang="fr-FR" sz="2600" dirty="0">
                <a:solidFill>
                  <a:schemeClr val="dk1"/>
                </a:solidFill>
                <a:latin typeface="Arial"/>
                <a:ea typeface="Arial"/>
                <a:cs typeface="Arial"/>
                <a:sym typeface="Arial"/>
              </a:rPr>
              <a:t>Suivre la structure</a:t>
            </a:r>
            <a:endParaRPr lang="fr-FR" sz="2600" dirty="0"/>
          </a:p>
          <a:p>
            <a:pPr marL="457200" marR="0" lvl="0" indent="-457200" algn="l" rtl="0">
              <a:spcBef>
                <a:spcPts val="600"/>
              </a:spcBef>
              <a:spcAft>
                <a:spcPts val="0"/>
              </a:spcAft>
              <a:buClr>
                <a:schemeClr val="dk1"/>
              </a:buClr>
              <a:buSzPts val="2800"/>
              <a:buFont typeface="Arial"/>
              <a:buChar char="•"/>
            </a:pPr>
            <a:r>
              <a:rPr lang="fr-FR" sz="2600" dirty="0">
                <a:solidFill>
                  <a:schemeClr val="dk1"/>
                </a:solidFill>
                <a:latin typeface="Arial"/>
                <a:ea typeface="Arial"/>
                <a:cs typeface="Arial"/>
                <a:sym typeface="Arial"/>
              </a:rPr>
              <a:t>Développer le contenu</a:t>
            </a:r>
            <a:endParaRPr lang="fr-FR" sz="2600" dirty="0"/>
          </a:p>
          <a:p>
            <a:pPr marL="457200" marR="0" lvl="0" indent="-457200" algn="l" rtl="0">
              <a:spcBef>
                <a:spcPts val="600"/>
              </a:spcBef>
              <a:spcAft>
                <a:spcPts val="0"/>
              </a:spcAft>
              <a:buClr>
                <a:schemeClr val="dk1"/>
              </a:buClr>
              <a:buSzPts val="2800"/>
              <a:buFont typeface="Arial"/>
              <a:buChar char="•"/>
            </a:pPr>
            <a:r>
              <a:rPr lang="fr-FR" sz="2600" dirty="0">
                <a:solidFill>
                  <a:schemeClr val="dk1"/>
                </a:solidFill>
                <a:latin typeface="Arial"/>
                <a:ea typeface="Arial"/>
                <a:cs typeface="Arial"/>
                <a:sym typeface="Arial"/>
              </a:rPr>
              <a:t>Sélectionner les visuels</a:t>
            </a:r>
            <a:endParaRPr lang="fr-FR" sz="2600" dirty="0"/>
          </a:p>
          <a:p>
            <a:pPr marL="457200" marR="0" lvl="0" indent="-457200" algn="l" rtl="0">
              <a:spcBef>
                <a:spcPts val="600"/>
              </a:spcBef>
              <a:spcAft>
                <a:spcPts val="0"/>
              </a:spcAft>
              <a:buClr>
                <a:schemeClr val="dk1"/>
              </a:buClr>
              <a:buSzPts val="2800"/>
              <a:buFont typeface="Arial"/>
              <a:buChar char="•"/>
            </a:pPr>
            <a:r>
              <a:rPr lang="fr-FR" sz="2600" dirty="0">
                <a:solidFill>
                  <a:schemeClr val="dk1"/>
                </a:solidFill>
                <a:latin typeface="Arial"/>
                <a:ea typeface="Arial"/>
                <a:cs typeface="Arial"/>
                <a:sym typeface="Arial"/>
              </a:rPr>
              <a:t>Obtenir un feedback</a:t>
            </a:r>
            <a:endParaRPr lang="fr-FR" sz="2600" dirty="0"/>
          </a:p>
          <a:p>
            <a:pPr marL="457200" marR="0" lvl="0" indent="-457200" algn="l" rtl="0">
              <a:spcBef>
                <a:spcPts val="600"/>
              </a:spcBef>
              <a:spcAft>
                <a:spcPts val="0"/>
              </a:spcAft>
              <a:buClr>
                <a:schemeClr val="dk1"/>
              </a:buClr>
              <a:buSzPts val="2800"/>
              <a:buFont typeface="Arial"/>
              <a:buChar char="•"/>
            </a:pPr>
            <a:r>
              <a:rPr lang="fr-FR" sz="2600" dirty="0">
                <a:solidFill>
                  <a:schemeClr val="dk1"/>
                </a:solidFill>
                <a:latin typeface="Arial"/>
                <a:ea typeface="Arial"/>
                <a:cs typeface="Arial"/>
                <a:sym typeface="Arial"/>
              </a:rPr>
              <a:t>Réviser</a:t>
            </a:r>
            <a:endParaRPr lang="fr-FR" sz="2600" dirty="0"/>
          </a:p>
          <a:p>
            <a:pPr marL="457200" marR="0" lvl="0" indent="-457200" algn="l" rtl="0">
              <a:spcBef>
                <a:spcPts val="600"/>
              </a:spcBef>
              <a:spcAft>
                <a:spcPts val="0"/>
              </a:spcAft>
              <a:buClr>
                <a:schemeClr val="dk1"/>
              </a:buClr>
              <a:buSzPts val="2800"/>
              <a:buFont typeface="Arial"/>
              <a:buChar char="•"/>
            </a:pPr>
            <a:r>
              <a:rPr lang="fr-FR" sz="2600" dirty="0">
                <a:solidFill>
                  <a:schemeClr val="dk1"/>
                </a:solidFill>
                <a:latin typeface="Arial"/>
                <a:ea typeface="Arial"/>
                <a:cs typeface="Arial"/>
                <a:sym typeface="Arial"/>
              </a:rPr>
              <a:t>Pratiquer</a:t>
            </a:r>
            <a:endParaRPr lang="fr-FR" sz="2600" dirty="0"/>
          </a:p>
        </p:txBody>
      </p:sp>
      <p:sp>
        <p:nvSpPr>
          <p:cNvPr id="518" name="Google Shape;518;p16"/>
          <p:cNvSpPr/>
          <p:nvPr/>
        </p:nvSpPr>
        <p:spPr>
          <a:xfrm>
            <a:off x="1882043" y="1715761"/>
            <a:ext cx="2262926" cy="1418907"/>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b="1" dirty="0">
                <a:solidFill>
                  <a:schemeClr val="dk1"/>
                </a:solidFill>
                <a:latin typeface="Arial"/>
                <a:ea typeface="Arial"/>
                <a:cs typeface="Arial"/>
                <a:sym typeface="Arial"/>
              </a:rPr>
              <a:t>Planifier</a:t>
            </a:r>
            <a:endParaRPr sz="3600" b="1" dirty="0">
              <a:solidFill>
                <a:schemeClr val="dk1"/>
              </a:solidFill>
              <a:latin typeface="Arial"/>
              <a:ea typeface="Arial"/>
              <a:cs typeface="Arial"/>
              <a:sym typeface="Arial"/>
            </a:endParaRPr>
          </a:p>
        </p:txBody>
      </p:sp>
      <p:sp>
        <p:nvSpPr>
          <p:cNvPr id="519" name="Google Shape;519;p16"/>
          <p:cNvSpPr/>
          <p:nvPr/>
        </p:nvSpPr>
        <p:spPr>
          <a:xfrm>
            <a:off x="5048434" y="1716723"/>
            <a:ext cx="2262927" cy="1417183"/>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b="1">
                <a:solidFill>
                  <a:schemeClr val="dk1"/>
                </a:solidFill>
                <a:latin typeface="Arial"/>
                <a:ea typeface="Arial"/>
                <a:cs typeface="Arial"/>
                <a:sym typeface="Arial"/>
              </a:rPr>
              <a:t>Préparer</a:t>
            </a:r>
            <a:endParaRPr sz="3600" b="1">
              <a:solidFill>
                <a:schemeClr val="dk1"/>
              </a:solidFill>
              <a:latin typeface="Arial"/>
              <a:ea typeface="Arial"/>
              <a:cs typeface="Arial"/>
              <a:sym typeface="Arial"/>
            </a:endParaRPr>
          </a:p>
        </p:txBody>
      </p:sp>
      <p:sp>
        <p:nvSpPr>
          <p:cNvPr id="520" name="Google Shape;520;p16"/>
          <p:cNvSpPr/>
          <p:nvPr/>
        </p:nvSpPr>
        <p:spPr>
          <a:xfrm>
            <a:off x="8047031" y="1715761"/>
            <a:ext cx="2463314" cy="1417183"/>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3600" b="1" i="0" u="none" strike="noStrike" cap="none" dirty="0">
                <a:solidFill>
                  <a:schemeClr val="dk1"/>
                </a:solidFill>
                <a:latin typeface="Arial"/>
                <a:ea typeface="Arial"/>
                <a:cs typeface="Arial"/>
                <a:sym typeface="Arial"/>
              </a:rPr>
              <a:t>Présenter</a:t>
            </a:r>
            <a:endParaRPr dirty="0"/>
          </a:p>
        </p:txBody>
      </p:sp>
      <p:sp>
        <p:nvSpPr>
          <p:cNvPr id="521" name="Google Shape;521;p16"/>
          <p:cNvSpPr/>
          <p:nvPr/>
        </p:nvSpPr>
        <p:spPr>
          <a:xfrm>
            <a:off x="4305885" y="2188613"/>
            <a:ext cx="515556" cy="473202"/>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522" name="Google Shape;522;p16"/>
          <p:cNvSpPr/>
          <p:nvPr/>
        </p:nvSpPr>
        <p:spPr>
          <a:xfrm>
            <a:off x="7421418" y="2188613"/>
            <a:ext cx="515556" cy="473202"/>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17"/>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a:latin typeface="Franklin Gothic Medium" panose="020B0603020102020204" pitchFamily="34" charset="0"/>
              </a:rPr>
              <a:t>Structure de la présentation technique</a:t>
            </a:r>
          </a:p>
        </p:txBody>
      </p:sp>
      <p:graphicFrame>
        <p:nvGraphicFramePr>
          <p:cNvPr id="529" name="Google Shape;529;p17"/>
          <p:cNvGraphicFramePr/>
          <p:nvPr>
            <p:extLst>
              <p:ext uri="{D42A27DB-BD31-4B8C-83A1-F6EECF244321}">
                <p14:modId xmlns:p14="http://schemas.microsoft.com/office/powerpoint/2010/main" val="2923212446"/>
              </p:ext>
            </p:extLst>
          </p:nvPr>
        </p:nvGraphicFramePr>
        <p:xfrm>
          <a:off x="2310525" y="1701529"/>
          <a:ext cx="8029300" cy="4320950"/>
        </p:xfrm>
        <a:graphic>
          <a:graphicData uri="http://schemas.openxmlformats.org/drawingml/2006/table">
            <a:tbl>
              <a:tblPr firstRow="1">
                <a:noFill/>
                <a:tableStyleId>{1609DB04-99FC-490A-A994-735161D0DFA7}</a:tableStyleId>
              </a:tblPr>
              <a:tblGrid>
                <a:gridCol w="4306575">
                  <a:extLst>
                    <a:ext uri="{9D8B030D-6E8A-4147-A177-3AD203B41FA5}">
                      <a16:colId xmlns:a16="http://schemas.microsoft.com/office/drawing/2014/main" val="20000"/>
                    </a:ext>
                  </a:extLst>
                </a:gridCol>
                <a:gridCol w="3722725">
                  <a:extLst>
                    <a:ext uri="{9D8B030D-6E8A-4147-A177-3AD203B41FA5}">
                      <a16:colId xmlns:a16="http://schemas.microsoft.com/office/drawing/2014/main" val="20001"/>
                    </a:ext>
                  </a:extLst>
                </a:gridCol>
              </a:tblGrid>
              <a:tr h="945200">
                <a:tc>
                  <a:txBody>
                    <a:bodyPr/>
                    <a:lstStyle/>
                    <a:p>
                      <a:pPr marL="0" marR="0" lvl="0" indent="0" algn="l" rtl="0">
                        <a:spcBef>
                          <a:spcPts val="0"/>
                        </a:spcBef>
                        <a:spcAft>
                          <a:spcPts val="0"/>
                        </a:spcAft>
                        <a:buNone/>
                      </a:pPr>
                      <a:r>
                        <a:rPr lang="fr-FR" sz="2800" noProof="0" dirty="0">
                          <a:solidFill>
                            <a:schemeClr val="dk1"/>
                          </a:solidFill>
                        </a:rPr>
                        <a:t>Approche traditionnelle</a:t>
                      </a:r>
                      <a:endParaRPr lang="fr-FR" noProof="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fr-FR" sz="2800" noProof="0" dirty="0">
                          <a:solidFill>
                            <a:schemeClr val="dk1"/>
                          </a:solidFill>
                        </a:rPr>
                        <a:t>Approche narrative</a:t>
                      </a:r>
                      <a:endParaRPr lang="fr-FR" noProof="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0"/>
                  </a:ext>
                </a:extLst>
              </a:tr>
              <a:tr h="3375750">
                <a:tc>
                  <a:txBody>
                    <a:bodyPr/>
                    <a:lstStyle/>
                    <a:p>
                      <a:pPr marL="285750" marR="0" lvl="0" indent="-285750" algn="l" rtl="0">
                        <a:spcBef>
                          <a:spcPts val="0"/>
                        </a:spcBef>
                        <a:spcAft>
                          <a:spcPts val="0"/>
                        </a:spcAft>
                        <a:buClr>
                          <a:schemeClr val="dk1"/>
                        </a:buClr>
                        <a:buSzPts val="2800"/>
                        <a:buFont typeface="Arial"/>
                        <a:buChar char="•"/>
                      </a:pPr>
                      <a:r>
                        <a:rPr lang="fr-FR" sz="2800" noProof="0" dirty="0">
                          <a:solidFill>
                            <a:schemeClr val="dk1"/>
                          </a:solidFill>
                        </a:rPr>
                        <a:t>« IMRED »</a:t>
                      </a:r>
                      <a:endParaRPr lang="fr-FR" noProof="0" dirty="0"/>
                    </a:p>
                    <a:p>
                      <a:pPr marL="742950" marR="0" lvl="1" indent="-285750" algn="l" rtl="0">
                        <a:spcBef>
                          <a:spcPts val="0"/>
                        </a:spcBef>
                        <a:spcAft>
                          <a:spcPts val="0"/>
                        </a:spcAft>
                        <a:buClr>
                          <a:schemeClr val="dk1"/>
                        </a:buClr>
                        <a:buSzPts val="2400"/>
                        <a:buFont typeface="Arial"/>
                        <a:buChar char="•"/>
                      </a:pPr>
                      <a:r>
                        <a:rPr lang="fr-FR" sz="2400" u="none" strike="noStrike" cap="none" noProof="0" dirty="0">
                          <a:solidFill>
                            <a:schemeClr val="dk1"/>
                          </a:solidFill>
                        </a:rPr>
                        <a:t>(Titre)</a:t>
                      </a:r>
                      <a:endParaRPr lang="fr-FR" noProof="0" dirty="0"/>
                    </a:p>
                    <a:p>
                      <a:pPr marL="742950" marR="0" lvl="1" indent="-285750" algn="l" rtl="0">
                        <a:spcBef>
                          <a:spcPts val="0"/>
                        </a:spcBef>
                        <a:spcAft>
                          <a:spcPts val="0"/>
                        </a:spcAft>
                        <a:buClr>
                          <a:schemeClr val="dk1"/>
                        </a:buClr>
                        <a:buSzPts val="2400"/>
                        <a:buFont typeface="Arial"/>
                        <a:buChar char="•"/>
                      </a:pPr>
                      <a:r>
                        <a:rPr lang="fr-FR" sz="2400" b="1" u="none" strike="noStrike" cap="none" noProof="0" dirty="0">
                          <a:solidFill>
                            <a:schemeClr val="dk1"/>
                          </a:solidFill>
                        </a:rPr>
                        <a:t>I</a:t>
                      </a:r>
                      <a:r>
                        <a:rPr lang="fr-FR" sz="2400" u="none" strike="noStrike" cap="none" noProof="0" dirty="0">
                          <a:solidFill>
                            <a:schemeClr val="dk1"/>
                          </a:solidFill>
                        </a:rPr>
                        <a:t>ntroduction</a:t>
                      </a:r>
                      <a:endParaRPr lang="fr-FR" noProof="0" dirty="0"/>
                    </a:p>
                    <a:p>
                      <a:pPr marL="742950" marR="0" lvl="1" indent="-285750" algn="l" rtl="0">
                        <a:spcBef>
                          <a:spcPts val="0"/>
                        </a:spcBef>
                        <a:spcAft>
                          <a:spcPts val="0"/>
                        </a:spcAft>
                        <a:buClr>
                          <a:schemeClr val="dk1"/>
                        </a:buClr>
                        <a:buSzPts val="2400"/>
                        <a:buFont typeface="Arial"/>
                        <a:buChar char="•"/>
                      </a:pPr>
                      <a:r>
                        <a:rPr lang="fr-FR" sz="2400" b="1" u="none" strike="noStrike" cap="none" noProof="0" dirty="0">
                          <a:solidFill>
                            <a:schemeClr val="dk1"/>
                          </a:solidFill>
                        </a:rPr>
                        <a:t>M</a:t>
                      </a:r>
                      <a:r>
                        <a:rPr lang="fr-FR" sz="2400" u="none" strike="noStrike" cap="none" noProof="0" dirty="0">
                          <a:solidFill>
                            <a:schemeClr val="dk1"/>
                          </a:solidFill>
                        </a:rPr>
                        <a:t>éthodes</a:t>
                      </a:r>
                      <a:endParaRPr lang="fr-FR" noProof="0" dirty="0"/>
                    </a:p>
                    <a:p>
                      <a:pPr marL="742950" marR="0" lvl="1" indent="-285750" algn="l" rtl="0">
                        <a:spcBef>
                          <a:spcPts val="0"/>
                        </a:spcBef>
                        <a:spcAft>
                          <a:spcPts val="0"/>
                        </a:spcAft>
                        <a:buClr>
                          <a:schemeClr val="dk1"/>
                        </a:buClr>
                        <a:buSzPts val="2400"/>
                        <a:buFont typeface="Arial"/>
                        <a:buChar char="•"/>
                      </a:pPr>
                      <a:r>
                        <a:rPr lang="fr-FR" sz="2400" b="1" u="none" strike="noStrike" cap="none" noProof="0" dirty="0">
                          <a:solidFill>
                            <a:schemeClr val="dk1"/>
                          </a:solidFill>
                        </a:rPr>
                        <a:t>R</a:t>
                      </a:r>
                      <a:r>
                        <a:rPr lang="fr-FR" sz="2400" u="none" strike="noStrike" cap="none" noProof="0" dirty="0">
                          <a:solidFill>
                            <a:schemeClr val="dk1"/>
                          </a:solidFill>
                        </a:rPr>
                        <a:t>ésultats, </a:t>
                      </a:r>
                      <a:r>
                        <a:rPr lang="fr-FR" sz="2400" b="1" u="none" strike="noStrike" cap="none" noProof="0" dirty="0">
                          <a:solidFill>
                            <a:schemeClr val="dk1"/>
                          </a:solidFill>
                        </a:rPr>
                        <a:t>e</a:t>
                      </a:r>
                      <a:r>
                        <a:rPr lang="fr-FR" sz="2400" u="none" strike="noStrike" cap="none" noProof="0" dirty="0">
                          <a:solidFill>
                            <a:schemeClr val="dk1"/>
                          </a:solidFill>
                        </a:rPr>
                        <a:t>t</a:t>
                      </a:r>
                      <a:endParaRPr lang="fr-FR" noProof="0" dirty="0"/>
                    </a:p>
                    <a:p>
                      <a:pPr marL="742950" marR="0" lvl="1" indent="-285750" algn="l" rtl="0">
                        <a:spcBef>
                          <a:spcPts val="0"/>
                        </a:spcBef>
                        <a:spcAft>
                          <a:spcPts val="0"/>
                        </a:spcAft>
                        <a:buClr>
                          <a:schemeClr val="dk1"/>
                        </a:buClr>
                        <a:buSzPts val="2400"/>
                        <a:buFont typeface="Arial"/>
                        <a:buChar char="•"/>
                      </a:pPr>
                      <a:r>
                        <a:rPr lang="fr-FR" sz="2400" b="1" u="none" strike="noStrike" cap="none" noProof="0" dirty="0">
                          <a:solidFill>
                            <a:schemeClr val="dk1"/>
                          </a:solidFill>
                        </a:rPr>
                        <a:t>D</a:t>
                      </a:r>
                      <a:r>
                        <a:rPr lang="fr-FR" sz="2400" u="none" strike="noStrike" cap="none" noProof="0" dirty="0">
                          <a:solidFill>
                            <a:schemeClr val="dk1"/>
                          </a:solidFill>
                        </a:rPr>
                        <a:t>iscussion</a:t>
                      </a:r>
                      <a:endParaRPr lang="fr-FR" noProof="0" dirty="0"/>
                    </a:p>
                    <a:p>
                      <a:pPr marL="742950" marR="0" lvl="1" indent="-285750" algn="l" rtl="0">
                        <a:spcBef>
                          <a:spcPts val="0"/>
                        </a:spcBef>
                        <a:spcAft>
                          <a:spcPts val="0"/>
                        </a:spcAft>
                        <a:buClr>
                          <a:schemeClr val="dk1"/>
                        </a:buClr>
                        <a:buSzPts val="2400"/>
                        <a:buFont typeface="Arial"/>
                        <a:buChar char="•"/>
                      </a:pPr>
                      <a:r>
                        <a:rPr lang="fr-FR" sz="2400" u="none" strike="noStrike" cap="none" noProof="0" dirty="0">
                          <a:solidFill>
                            <a:schemeClr val="dk1"/>
                          </a:solidFill>
                        </a:rPr>
                        <a:t>(Remerciements)</a:t>
                      </a:r>
                      <a:endParaRPr lang="fr-FR" noProof="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tc>
                  <a:txBody>
                    <a:bodyPr/>
                    <a:lstStyle/>
                    <a:p>
                      <a:pPr marL="285750" marR="0" lvl="0" indent="-285750" algn="l" rtl="0">
                        <a:spcBef>
                          <a:spcPts val="0"/>
                        </a:spcBef>
                        <a:spcAft>
                          <a:spcPts val="0"/>
                        </a:spcAft>
                        <a:buClr>
                          <a:schemeClr val="dk1"/>
                        </a:buClr>
                        <a:buSzPts val="2800"/>
                        <a:buFont typeface="Arial"/>
                        <a:buChar char="•"/>
                      </a:pPr>
                      <a:r>
                        <a:rPr lang="fr-FR" sz="2800" noProof="0" dirty="0">
                          <a:solidFill>
                            <a:schemeClr val="dk1"/>
                          </a:solidFill>
                        </a:rPr>
                        <a:t>Chronologique</a:t>
                      </a:r>
                      <a:endParaRPr lang="fr-FR" noProof="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6" name="Google Shape;536;p18"/>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514350" lvl="0" indent="-514350" algn="l" rtl="0">
              <a:lnSpc>
                <a:spcPct val="100000"/>
              </a:lnSpc>
              <a:spcBef>
                <a:spcPts val="0"/>
              </a:spcBef>
              <a:spcAft>
                <a:spcPts val="0"/>
              </a:spcAft>
              <a:buClr>
                <a:schemeClr val="dk1"/>
              </a:buClr>
              <a:buSzPts val="2800"/>
              <a:buFont typeface="Libre Franklin Medium"/>
              <a:buAutoNum type="arabicPeriod"/>
            </a:pPr>
            <a:r>
              <a:rPr lang="fr-FR" dirty="0"/>
              <a:t>Indiquer le SOCO</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Soulignez vos points clés</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Parlez de chacun de vos points clés</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Résumez vos points clés</a:t>
            </a:r>
          </a:p>
          <a:p>
            <a:pPr marL="514350" lvl="0" indent="-514350" algn="l" rtl="0">
              <a:lnSpc>
                <a:spcPct val="100000"/>
              </a:lnSpc>
              <a:spcBef>
                <a:spcPts val="1000"/>
              </a:spcBef>
              <a:spcAft>
                <a:spcPts val="0"/>
              </a:spcAft>
              <a:buClr>
                <a:schemeClr val="dk1"/>
              </a:buClr>
              <a:buSzPts val="2800"/>
              <a:buFont typeface="Libre Franklin Medium"/>
              <a:buAutoNum type="arabicPeriod"/>
            </a:pPr>
            <a:r>
              <a:rPr lang="fr-FR" dirty="0"/>
              <a:t>Reformulez votre SOCO </a:t>
            </a:r>
          </a:p>
          <a:p>
            <a:pPr marL="228600" lvl="0" indent="-50800" algn="l" rtl="0">
              <a:lnSpc>
                <a:spcPct val="100000"/>
              </a:lnSpc>
              <a:spcBef>
                <a:spcPts val="1000"/>
              </a:spcBef>
              <a:spcAft>
                <a:spcPts val="0"/>
              </a:spcAft>
              <a:buClr>
                <a:schemeClr val="dk1"/>
              </a:buClr>
              <a:buSzPts val="2800"/>
              <a:buNone/>
            </a:pPr>
            <a:endParaRPr lang="fr-FR" dirty="0"/>
          </a:p>
        </p:txBody>
      </p:sp>
      <p:sp>
        <p:nvSpPr>
          <p:cNvPr id="535" name="Google Shape;535;p18"/>
          <p:cNvSpPr txBox="1">
            <a:spLocks noGrp="1"/>
          </p:cNvSpPr>
          <p:nvPr>
            <p:ph type="title"/>
          </p:nvPr>
        </p:nvSpPr>
        <p:spPr>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1"/>
              </a:buClr>
              <a:buSzPct val="100000"/>
              <a:buFont typeface="Libre Franklin Medium"/>
              <a:buNone/>
            </a:pPr>
            <a:r>
              <a:rPr lang="fr-FR" dirty="0">
                <a:latin typeface="Franklin Gothic Medium" panose="020B0603020102020204" pitchFamily="34" charset="0"/>
              </a:rPr>
              <a:t>Structure pour une présentation non technique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3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3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3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2" name="Google Shape;542;p19"/>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1"/>
              </a:buClr>
              <a:buSzPts val="2800"/>
              <a:buNone/>
            </a:pPr>
            <a:r>
              <a:rPr lang="fr-FR" dirty="0"/>
              <a:t>Lors de la sélection du contenu, il convient de prendre en compte les éléments suivants :</a:t>
            </a:r>
          </a:p>
          <a:p>
            <a:pPr marL="228600" lvl="0" indent="-228600" algn="l" rtl="0">
              <a:lnSpc>
                <a:spcPct val="100000"/>
              </a:lnSpc>
              <a:spcBef>
                <a:spcPts val="1000"/>
              </a:spcBef>
              <a:spcAft>
                <a:spcPts val="0"/>
              </a:spcAft>
              <a:buClr>
                <a:schemeClr val="dk1"/>
              </a:buClr>
              <a:buSzPts val="2800"/>
              <a:buChar char="•"/>
            </a:pPr>
            <a:r>
              <a:rPr lang="fr-FR" dirty="0"/>
              <a:t>Temps limite pour la présentation</a:t>
            </a:r>
          </a:p>
          <a:p>
            <a:pPr marL="228600" lvl="0" indent="-228600" algn="l" rtl="0">
              <a:lnSpc>
                <a:spcPct val="100000"/>
              </a:lnSpc>
              <a:spcBef>
                <a:spcPts val="1000"/>
              </a:spcBef>
              <a:spcAft>
                <a:spcPts val="0"/>
              </a:spcAft>
              <a:buClr>
                <a:schemeClr val="dk1"/>
              </a:buClr>
              <a:buSzPts val="2800"/>
              <a:buChar char="•"/>
            </a:pPr>
            <a:r>
              <a:rPr lang="fr-FR" dirty="0"/>
              <a:t>Structure de la présentation (non technique ou technique)</a:t>
            </a:r>
          </a:p>
          <a:p>
            <a:pPr marL="228600" lvl="0" indent="-228600" algn="l" rtl="0">
              <a:lnSpc>
                <a:spcPct val="100000"/>
              </a:lnSpc>
              <a:spcBef>
                <a:spcPts val="1000"/>
              </a:spcBef>
              <a:spcAft>
                <a:spcPts val="0"/>
              </a:spcAft>
              <a:buClr>
                <a:schemeClr val="dk1"/>
              </a:buClr>
              <a:buSzPts val="2800"/>
              <a:buChar char="•"/>
            </a:pPr>
            <a:r>
              <a:rPr lang="fr-FR" dirty="0"/>
              <a:t>Résultats ou messages les plus importants</a:t>
            </a:r>
          </a:p>
          <a:p>
            <a:pPr marL="228600" lvl="0" indent="-228600" algn="l" rtl="0">
              <a:lnSpc>
                <a:spcPct val="100000"/>
              </a:lnSpc>
              <a:spcBef>
                <a:spcPts val="1000"/>
              </a:spcBef>
              <a:spcAft>
                <a:spcPts val="0"/>
              </a:spcAft>
              <a:buClr>
                <a:schemeClr val="dk1"/>
              </a:buClr>
              <a:buSzPts val="2800"/>
              <a:buChar char="•"/>
            </a:pPr>
            <a:r>
              <a:rPr lang="fr-FR" dirty="0"/>
              <a:t>Conseils :</a:t>
            </a:r>
          </a:p>
          <a:p>
            <a:pPr lvl="1" algn="l" rtl="0">
              <a:lnSpc>
                <a:spcPct val="100000"/>
              </a:lnSpc>
              <a:spcBef>
                <a:spcPts val="1000"/>
              </a:spcBef>
              <a:spcAft>
                <a:spcPts val="0"/>
              </a:spcAft>
              <a:buSzPts val="2400"/>
            </a:pPr>
            <a:r>
              <a:rPr lang="fr-FR" dirty="0"/>
              <a:t>Préparez un scénario !</a:t>
            </a:r>
          </a:p>
          <a:p>
            <a:pPr lvl="1" algn="l" rtl="0">
              <a:lnSpc>
                <a:spcPct val="100000"/>
              </a:lnSpc>
              <a:spcBef>
                <a:spcPts val="1000"/>
              </a:spcBef>
              <a:spcAft>
                <a:spcPts val="0"/>
              </a:spcAft>
              <a:buSzPts val="2400"/>
            </a:pPr>
            <a:r>
              <a:rPr lang="fr-FR" dirty="0"/>
              <a:t>Anticiper les questions et les réponses</a:t>
            </a:r>
          </a:p>
        </p:txBody>
      </p:sp>
      <p:sp>
        <p:nvSpPr>
          <p:cNvPr id="543" name="Google Shape;543;p19"/>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Développer le contenu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48"/>
        <p:cNvGrpSpPr/>
        <p:nvPr/>
      </p:nvGrpSpPr>
      <p:grpSpPr>
        <a:xfrm>
          <a:off x="0" y="0"/>
          <a:ext cx="0" cy="0"/>
          <a:chOff x="0" y="0"/>
          <a:chExt cx="0" cy="0"/>
        </a:xfrm>
      </p:grpSpPr>
      <p:sp>
        <p:nvSpPr>
          <p:cNvPr id="549" name="Google Shape;549;p20"/>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Clr>
                <a:schemeClr val="dk1"/>
              </a:buClr>
              <a:buSzPts val="2800"/>
              <a:buChar char="•"/>
            </a:pPr>
            <a:r>
              <a:rPr lang="fr-FR" dirty="0"/>
              <a:t>Traditionnel (« IMRED »)</a:t>
            </a:r>
          </a:p>
          <a:p>
            <a:pPr lvl="1" algn="l" rtl="0">
              <a:lnSpc>
                <a:spcPct val="100000"/>
              </a:lnSpc>
              <a:spcBef>
                <a:spcPts val="1000"/>
              </a:spcBef>
              <a:spcAft>
                <a:spcPts val="0"/>
              </a:spcAft>
              <a:buSzPts val="2400"/>
            </a:pPr>
            <a:r>
              <a:rPr lang="fr-FR" dirty="0"/>
              <a:t>(Titre)</a:t>
            </a:r>
          </a:p>
          <a:p>
            <a:pPr lvl="1" algn="l" rtl="0">
              <a:lnSpc>
                <a:spcPct val="100000"/>
              </a:lnSpc>
              <a:spcBef>
                <a:spcPts val="1000"/>
              </a:spcBef>
              <a:spcAft>
                <a:spcPts val="0"/>
              </a:spcAft>
              <a:buSzPts val="2400"/>
            </a:pPr>
            <a:r>
              <a:rPr lang="fr-FR" b="1" dirty="0"/>
              <a:t>I</a:t>
            </a:r>
            <a:r>
              <a:rPr lang="fr-FR" dirty="0"/>
              <a:t>ntroduction</a:t>
            </a:r>
          </a:p>
          <a:p>
            <a:pPr lvl="1" algn="l" rtl="0">
              <a:lnSpc>
                <a:spcPct val="100000"/>
              </a:lnSpc>
              <a:spcBef>
                <a:spcPts val="1000"/>
              </a:spcBef>
              <a:spcAft>
                <a:spcPts val="0"/>
              </a:spcAft>
              <a:buSzPts val="2400"/>
            </a:pPr>
            <a:r>
              <a:rPr lang="fr-FR" b="1" dirty="0"/>
              <a:t>M</a:t>
            </a:r>
            <a:r>
              <a:rPr lang="fr-FR" dirty="0"/>
              <a:t>éthodes </a:t>
            </a:r>
          </a:p>
          <a:p>
            <a:pPr lvl="1" algn="l" rtl="0">
              <a:lnSpc>
                <a:spcPct val="100000"/>
              </a:lnSpc>
              <a:spcBef>
                <a:spcPts val="1000"/>
              </a:spcBef>
              <a:spcAft>
                <a:spcPts val="0"/>
              </a:spcAft>
              <a:buSzPts val="2400"/>
            </a:pPr>
            <a:r>
              <a:rPr lang="fr-FR" b="1" dirty="0"/>
              <a:t>R</a:t>
            </a:r>
            <a:r>
              <a:rPr lang="fr-FR" dirty="0"/>
              <a:t>ésultats </a:t>
            </a:r>
            <a:r>
              <a:rPr lang="fr-FR" b="1" dirty="0"/>
              <a:t>e</a:t>
            </a:r>
            <a:r>
              <a:rPr lang="fr-FR" dirty="0"/>
              <a:t>t</a:t>
            </a:r>
          </a:p>
          <a:p>
            <a:pPr lvl="1" algn="l" rtl="0">
              <a:lnSpc>
                <a:spcPct val="100000"/>
              </a:lnSpc>
              <a:spcBef>
                <a:spcPts val="1000"/>
              </a:spcBef>
              <a:spcAft>
                <a:spcPts val="0"/>
              </a:spcAft>
              <a:buSzPts val="2400"/>
            </a:pPr>
            <a:r>
              <a:rPr lang="fr-FR" b="1" dirty="0"/>
              <a:t>D</a:t>
            </a:r>
            <a:r>
              <a:rPr lang="fr-FR" dirty="0"/>
              <a:t>iscussion</a:t>
            </a:r>
          </a:p>
          <a:p>
            <a:pPr lvl="1" algn="l" rtl="0">
              <a:lnSpc>
                <a:spcPct val="100000"/>
              </a:lnSpc>
              <a:spcBef>
                <a:spcPts val="1000"/>
              </a:spcBef>
              <a:spcAft>
                <a:spcPts val="0"/>
              </a:spcAft>
              <a:buSzPts val="2400"/>
            </a:pPr>
            <a:r>
              <a:rPr lang="fr-FR" dirty="0"/>
              <a:t>(Remerciements)</a:t>
            </a:r>
          </a:p>
          <a:p>
            <a:pPr marL="228600" lvl="0" indent="-50800" algn="l" rtl="0">
              <a:lnSpc>
                <a:spcPct val="100000"/>
              </a:lnSpc>
              <a:spcBef>
                <a:spcPts val="1000"/>
              </a:spcBef>
              <a:spcAft>
                <a:spcPts val="0"/>
              </a:spcAft>
              <a:buClr>
                <a:schemeClr val="dk1"/>
              </a:buClr>
              <a:buSzPts val="2800"/>
              <a:buNone/>
            </a:pPr>
            <a:endParaRPr lang="fr-FR" dirty="0"/>
          </a:p>
        </p:txBody>
      </p:sp>
      <p:sp>
        <p:nvSpPr>
          <p:cNvPr id="550" name="Google Shape;550;p20"/>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ct val="100000"/>
              <a:buFont typeface="Libre Franklin Medium"/>
              <a:buNone/>
            </a:pPr>
            <a:r>
              <a:rPr lang="fr-FR" dirty="0">
                <a:latin typeface="Franklin Gothic Medium" panose="020B0603020102020204" pitchFamily="34" charset="0"/>
              </a:rPr>
              <a:t>Structure pour la présentation technique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4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9">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55"/>
        <p:cNvGrpSpPr/>
        <p:nvPr/>
      </p:nvGrpSpPr>
      <p:grpSpPr>
        <a:xfrm>
          <a:off x="0" y="0"/>
          <a:ext cx="0" cy="0"/>
          <a:chOff x="0" y="0"/>
          <a:chExt cx="0" cy="0"/>
        </a:xfrm>
      </p:grpSpPr>
      <p:sp>
        <p:nvSpPr>
          <p:cNvPr id="556" name="Google Shape;556;p21"/>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Sujet, lieu et période d'étude</a:t>
            </a:r>
            <a:endParaRPr lang="fr-FR" sz="800" dirty="0"/>
          </a:p>
          <a:p>
            <a:pPr marL="228600" lvl="0" indent="-228600" algn="l" rtl="0">
              <a:lnSpc>
                <a:spcPct val="100000"/>
              </a:lnSpc>
              <a:spcBef>
                <a:spcPts val="1000"/>
              </a:spcBef>
              <a:spcAft>
                <a:spcPts val="0"/>
              </a:spcAft>
              <a:buClr>
                <a:schemeClr val="dk1"/>
              </a:buClr>
              <a:buSzPts val="2800"/>
              <a:buChar char="•"/>
            </a:pPr>
            <a:r>
              <a:rPr lang="fr-FR" dirty="0"/>
              <a:t>Votre nom et votre affiliation</a:t>
            </a:r>
            <a:endParaRPr lang="fr-FR" sz="800" dirty="0"/>
          </a:p>
          <a:p>
            <a:pPr marL="228600" lvl="0" indent="-228600" algn="l" rtl="0">
              <a:lnSpc>
                <a:spcPct val="100000"/>
              </a:lnSpc>
              <a:spcBef>
                <a:spcPts val="1000"/>
              </a:spcBef>
              <a:spcAft>
                <a:spcPts val="0"/>
              </a:spcAft>
              <a:buClr>
                <a:schemeClr val="dk1"/>
              </a:buClr>
              <a:buSzPts val="2800"/>
              <a:buChar char="•"/>
            </a:pPr>
            <a:r>
              <a:rPr lang="fr-FR" dirty="0"/>
              <a:t>Coauteurs (facultatif)</a:t>
            </a:r>
            <a:endParaRPr lang="fr-FR" sz="800" dirty="0"/>
          </a:p>
          <a:p>
            <a:pPr marL="228600" lvl="0" indent="-228600" algn="l" rtl="0">
              <a:lnSpc>
                <a:spcPct val="100000"/>
              </a:lnSpc>
              <a:spcBef>
                <a:spcPts val="1000"/>
              </a:spcBef>
              <a:spcAft>
                <a:spcPts val="0"/>
              </a:spcAft>
              <a:buClr>
                <a:schemeClr val="dk1"/>
              </a:buClr>
              <a:buSzPts val="2800"/>
              <a:buChar char="•"/>
            </a:pPr>
            <a:r>
              <a:rPr lang="fr-FR" dirty="0"/>
              <a:t>Logos</a:t>
            </a:r>
            <a:endParaRPr lang="fr-FR" sz="800" dirty="0"/>
          </a:p>
          <a:p>
            <a:pPr marL="228600" lvl="0" indent="-228600" algn="l" rtl="0">
              <a:lnSpc>
                <a:spcPct val="100000"/>
              </a:lnSpc>
              <a:spcBef>
                <a:spcPts val="1000"/>
              </a:spcBef>
              <a:spcAft>
                <a:spcPts val="0"/>
              </a:spcAft>
              <a:buClr>
                <a:schemeClr val="dk1"/>
              </a:buClr>
              <a:buSzPts val="2800"/>
              <a:buChar char="•"/>
            </a:pPr>
            <a:r>
              <a:rPr lang="fr-FR" dirty="0"/>
              <a:t>Dites « Bonjour/bonne après-midi/bonsoir »</a:t>
            </a:r>
          </a:p>
          <a:p>
            <a:pPr marL="228600" lvl="0" indent="-228600" algn="l" rtl="0">
              <a:lnSpc>
                <a:spcPct val="100000"/>
              </a:lnSpc>
              <a:spcBef>
                <a:spcPts val="1000"/>
              </a:spcBef>
              <a:spcAft>
                <a:spcPts val="0"/>
              </a:spcAft>
              <a:buClr>
                <a:schemeClr val="dk1"/>
              </a:buClr>
              <a:buSzPts val="2800"/>
              <a:buChar char="•"/>
            </a:pPr>
            <a:r>
              <a:rPr lang="fr-FR" dirty="0"/>
              <a:t>10-15 secondes</a:t>
            </a:r>
          </a:p>
        </p:txBody>
      </p:sp>
      <p:sp>
        <p:nvSpPr>
          <p:cNvPr id="557" name="Google Shape;557;p21"/>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Structure : Titre de la Diapositive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Google Shape;563;p22"/>
          <p:cNvSpPr txBox="1">
            <a:spLocks noGrp="1"/>
          </p:cNvSpPr>
          <p:nvPr>
            <p:ph type="title"/>
          </p:nvPr>
        </p:nvSpPr>
        <p:spPr>
          <a:xfrm>
            <a:off x="838200" y="457200"/>
            <a:ext cx="10515600" cy="800100"/>
          </a:xfrm>
        </p:spPr>
        <p:txBody>
          <a:bodyPr spcFirstLastPara="1" lIns="91425" tIns="45700" rIns="91425" bIns="45700" anchorCtr="0">
            <a:normAutofit/>
          </a:bodyPr>
          <a:lstStyle/>
          <a:p>
            <a:pPr marL="0" lvl="0" indent="0" rtl="0">
              <a:spcBef>
                <a:spcPts val="0"/>
              </a:spcBef>
              <a:spcAft>
                <a:spcPts val="0"/>
              </a:spcAft>
              <a:buClr>
                <a:schemeClr val="dk1"/>
              </a:buClr>
              <a:buSzPts val="4400"/>
              <a:buFont typeface="Libre Franklin Medium"/>
              <a:buNone/>
            </a:pPr>
            <a:r>
              <a:rPr lang="fr-FR" dirty="0"/>
              <a:t>Structure : Titre - Exemple de diapositive</a:t>
            </a:r>
          </a:p>
        </p:txBody>
      </p:sp>
      <p:grpSp>
        <p:nvGrpSpPr>
          <p:cNvPr id="564" name="Google Shape;564;p22"/>
          <p:cNvGrpSpPr/>
          <p:nvPr/>
        </p:nvGrpSpPr>
        <p:grpSpPr>
          <a:xfrm>
            <a:off x="2672249" y="1478857"/>
            <a:ext cx="6748198" cy="5011588"/>
            <a:chOff x="2458425" y="537524"/>
            <a:chExt cx="7418100" cy="6706339"/>
          </a:xfrm>
        </p:grpSpPr>
        <p:sp>
          <p:nvSpPr>
            <p:cNvPr id="565" name="Google Shape;565;p22"/>
            <p:cNvSpPr/>
            <p:nvPr/>
          </p:nvSpPr>
          <p:spPr>
            <a:xfrm>
              <a:off x="2458425" y="537524"/>
              <a:ext cx="7418100" cy="6706339"/>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a:lnSpc>
                  <a:spcPct val="90000"/>
                </a:lnSpc>
                <a:spcAft>
                  <a:spcPts val="600"/>
                </a:spcAft>
              </a:pPr>
              <a:endParaRPr lang="fr-FR" sz="1656" b="0" i="0" u="none" strike="noStrike" cap="none" dirty="0">
                <a:solidFill>
                  <a:schemeClr val="dk1"/>
                </a:solidFill>
                <a:latin typeface="Arial"/>
                <a:ea typeface="Arial"/>
                <a:cs typeface="Arial"/>
                <a:sym typeface="Arial"/>
              </a:endParaRPr>
            </a:p>
            <a:p>
              <a:pPr>
                <a:lnSpc>
                  <a:spcPct val="90000"/>
                </a:lnSpc>
                <a:spcAft>
                  <a:spcPts val="600"/>
                </a:spcAft>
              </a:pPr>
              <a:endParaRPr lang="fr-FR" sz="1656" b="0" i="0" u="none" strike="noStrike" cap="none" dirty="0">
                <a:solidFill>
                  <a:schemeClr val="dk1"/>
                </a:solidFill>
                <a:latin typeface="Arial"/>
                <a:ea typeface="Arial"/>
                <a:cs typeface="Arial"/>
                <a:sym typeface="Arial"/>
              </a:endParaRPr>
            </a:p>
            <a:p>
              <a:pPr algn="ctr">
                <a:lnSpc>
                  <a:spcPct val="90000"/>
                </a:lnSpc>
                <a:spcAft>
                  <a:spcPts val="600"/>
                </a:spcAft>
              </a:pPr>
              <a:r>
                <a:rPr lang="fr-FR" sz="3312" b="0" i="0" u="none" strike="noStrike" cap="none" dirty="0">
                  <a:solidFill>
                    <a:schemeClr val="dk1"/>
                  </a:solidFill>
                  <a:latin typeface="Arial"/>
                  <a:ea typeface="Arial"/>
                  <a:cs typeface="Arial"/>
                  <a:sym typeface="Arial"/>
                </a:rPr>
                <a:t>Flambée </a:t>
              </a:r>
              <a:r>
                <a:rPr lang="fr-FR" sz="3312" b="0" i="1" u="none" strike="noStrike" cap="none" dirty="0">
                  <a:solidFill>
                    <a:schemeClr val="dk1"/>
                  </a:solidFill>
                  <a:latin typeface="Arial"/>
                  <a:ea typeface="Arial"/>
                  <a:cs typeface="Arial"/>
                  <a:sym typeface="Arial"/>
                </a:rPr>
                <a:t>de Salmonella enteritidis </a:t>
              </a:r>
              <a:r>
                <a:rPr lang="fr-FR" sz="3312" b="0" i="0" u="none" strike="noStrike" cap="none" dirty="0">
                  <a:solidFill>
                    <a:schemeClr val="dk1"/>
                  </a:solidFill>
                  <a:latin typeface="Arial"/>
                  <a:ea typeface="Arial"/>
                  <a:cs typeface="Arial"/>
                  <a:sym typeface="Arial"/>
                </a:rPr>
                <a:t>parmi les invités d'un mariage</a:t>
              </a:r>
              <a:endParaRPr lang="fr-FR" sz="1288" b="0" i="0" u="none" strike="noStrike" cap="none" dirty="0">
                <a:solidFill>
                  <a:srgbClr val="000000"/>
                </a:solidFill>
                <a:latin typeface="Arial"/>
                <a:ea typeface="Arial"/>
                <a:cs typeface="Arial"/>
                <a:sym typeface="Arial"/>
              </a:endParaRPr>
            </a:p>
            <a:p>
              <a:pPr algn="ctr">
                <a:lnSpc>
                  <a:spcPct val="90000"/>
                </a:lnSpc>
                <a:spcAft>
                  <a:spcPts val="600"/>
                </a:spcAft>
              </a:pPr>
              <a:r>
                <a:rPr lang="fr-FR" sz="3312" b="0" i="0" u="none" strike="noStrike" cap="none" dirty="0">
                  <a:solidFill>
                    <a:schemeClr val="dk1"/>
                  </a:solidFill>
                  <a:latin typeface="Arial"/>
                  <a:ea typeface="Arial"/>
                  <a:cs typeface="Arial"/>
                  <a:sym typeface="Arial"/>
                </a:rPr>
                <a:t>Ajara, Géorgie, 2018</a:t>
              </a:r>
              <a:endParaRPr lang="fr-FR" sz="1656" b="0" i="0" u="none" strike="noStrike" cap="none" dirty="0">
                <a:solidFill>
                  <a:schemeClr val="dk1"/>
                </a:solidFill>
                <a:latin typeface="Arial"/>
                <a:ea typeface="Arial"/>
                <a:cs typeface="Arial"/>
                <a:sym typeface="Arial"/>
              </a:endParaRPr>
            </a:p>
            <a:p>
              <a:pPr algn="ctr">
                <a:lnSpc>
                  <a:spcPct val="90000"/>
                </a:lnSpc>
                <a:spcAft>
                  <a:spcPts val="600"/>
                </a:spcAft>
              </a:pPr>
              <a:r>
                <a:rPr lang="fr-FR" sz="1840" b="0" i="0" u="none" strike="noStrike" cap="none" dirty="0">
                  <a:solidFill>
                    <a:schemeClr val="dk1"/>
                  </a:solidFill>
                  <a:latin typeface="Arial"/>
                  <a:ea typeface="Arial"/>
                  <a:cs typeface="Arial"/>
                  <a:sym typeface="Arial"/>
                </a:rPr>
                <a:t>Mziuri Jakeli</a:t>
              </a:r>
            </a:p>
            <a:p>
              <a:pPr algn="ctr">
                <a:lnSpc>
                  <a:spcPct val="90000"/>
                </a:lnSpc>
                <a:spcAft>
                  <a:spcPts val="600"/>
                </a:spcAft>
              </a:pPr>
              <a:r>
                <a:rPr lang="fr-FR" sz="1472" b="0" i="0" u="none" strike="noStrike" cap="none" dirty="0">
                  <a:solidFill>
                    <a:schemeClr val="dk1"/>
                  </a:solidFill>
                  <a:latin typeface="Arial"/>
                  <a:ea typeface="Arial"/>
                  <a:cs typeface="Arial"/>
                  <a:sym typeface="Arial"/>
                </a:rPr>
                <a:t>Centre de santé publique d'Ajara</a:t>
              </a:r>
            </a:p>
            <a:p>
              <a:pPr algn="ctr">
                <a:lnSpc>
                  <a:spcPct val="90000"/>
                </a:lnSpc>
                <a:spcAft>
                  <a:spcPts val="600"/>
                </a:spcAft>
              </a:pPr>
              <a:r>
                <a:rPr lang="fr-FR" sz="1656" b="0" i="0" u="none" strike="noStrike" cap="none" dirty="0">
                  <a:solidFill>
                    <a:schemeClr val="dk1"/>
                  </a:solidFill>
                  <a:latin typeface="Arial"/>
                  <a:ea typeface="Arial"/>
                  <a:cs typeface="Arial"/>
                  <a:sym typeface="Arial"/>
                </a:rPr>
                <a:t>FETP Première ligne, Géorgie</a:t>
              </a:r>
              <a:endParaRPr lang="fr-FR" sz="1288" b="0" i="0" u="none" strike="noStrike" cap="none" dirty="0">
                <a:solidFill>
                  <a:srgbClr val="000000"/>
                </a:solidFill>
                <a:latin typeface="Arial"/>
                <a:ea typeface="Arial"/>
                <a:cs typeface="Arial"/>
                <a:sym typeface="Arial"/>
              </a:endParaRPr>
            </a:p>
            <a:p>
              <a:pPr algn="ctr">
                <a:lnSpc>
                  <a:spcPct val="90000"/>
                </a:lnSpc>
                <a:spcAft>
                  <a:spcPts val="600"/>
                </a:spcAft>
              </a:pPr>
              <a:r>
                <a:rPr lang="fr-FR" sz="1656" b="0" i="0" u="none" strike="noStrike" cap="none" dirty="0">
                  <a:solidFill>
                    <a:schemeClr val="dk1"/>
                  </a:solidFill>
                  <a:latin typeface="Arial"/>
                  <a:ea typeface="Arial"/>
                  <a:cs typeface="Arial"/>
                  <a:sym typeface="Arial"/>
                </a:rPr>
                <a:t>Cohorte 1</a:t>
              </a:r>
              <a:endParaRPr lang="fr-FR" sz="1288" b="0" i="0" u="none" strike="noStrike" cap="none" dirty="0">
                <a:solidFill>
                  <a:srgbClr val="000000"/>
                </a:solidFill>
                <a:latin typeface="Arial"/>
                <a:ea typeface="Arial"/>
                <a:cs typeface="Arial"/>
                <a:sym typeface="Arial"/>
              </a:endParaRPr>
            </a:p>
            <a:p>
              <a:pPr>
                <a:lnSpc>
                  <a:spcPct val="90000"/>
                </a:lnSpc>
                <a:spcAft>
                  <a:spcPts val="600"/>
                </a:spcAft>
              </a:pPr>
              <a:endParaRPr lang="fr-FR" sz="1656" b="0" i="0" u="none" strike="noStrike" cap="none" dirty="0">
                <a:solidFill>
                  <a:schemeClr val="dk1"/>
                </a:solidFill>
                <a:latin typeface="Arial"/>
                <a:ea typeface="Arial"/>
                <a:cs typeface="Arial"/>
                <a:sym typeface="Arial"/>
              </a:endParaRPr>
            </a:p>
            <a:p>
              <a:pPr>
                <a:lnSpc>
                  <a:spcPct val="90000"/>
                </a:lnSpc>
                <a:spcAft>
                  <a:spcPts val="600"/>
                </a:spcAft>
              </a:pPr>
              <a:endParaRPr lang="fr-FR" sz="1656" b="0" i="0" u="none" strike="noStrike" cap="none" dirty="0">
                <a:solidFill>
                  <a:schemeClr val="dk1"/>
                </a:solidFill>
                <a:latin typeface="Arial"/>
                <a:ea typeface="Arial"/>
                <a:cs typeface="Arial"/>
                <a:sym typeface="Arial"/>
              </a:endParaRPr>
            </a:p>
            <a:p>
              <a:pPr>
                <a:lnSpc>
                  <a:spcPct val="90000"/>
                </a:lnSpc>
                <a:spcAft>
                  <a:spcPts val="600"/>
                </a:spcAft>
              </a:pPr>
              <a:endParaRPr lang="fr-FR" sz="1656" b="0" i="0" u="none" strike="noStrike" cap="none" dirty="0">
                <a:solidFill>
                  <a:schemeClr val="dk1"/>
                </a:solidFill>
                <a:latin typeface="Arial"/>
                <a:ea typeface="Arial"/>
                <a:cs typeface="Arial"/>
                <a:sym typeface="Arial"/>
              </a:endParaRPr>
            </a:p>
            <a:p>
              <a:pPr>
                <a:lnSpc>
                  <a:spcPct val="90000"/>
                </a:lnSpc>
                <a:spcAft>
                  <a:spcPts val="600"/>
                </a:spcAft>
              </a:pPr>
              <a:endParaRPr lang="fr-FR" sz="1656" b="0" i="0" u="none" strike="noStrike" cap="none" dirty="0">
                <a:solidFill>
                  <a:schemeClr val="dk1"/>
                </a:solidFill>
                <a:latin typeface="Arial"/>
                <a:ea typeface="Arial"/>
                <a:cs typeface="Arial"/>
                <a:sym typeface="Arial"/>
              </a:endParaRPr>
            </a:p>
            <a:p>
              <a:pPr marL="0" marR="0" lvl="0" indent="0" algn="l" rtl="0">
                <a:lnSpc>
                  <a:spcPct val="90000"/>
                </a:lnSpc>
                <a:spcBef>
                  <a:spcPts val="0"/>
                </a:spcBef>
                <a:spcAft>
                  <a:spcPts val="600"/>
                </a:spcAft>
                <a:buNone/>
              </a:pPr>
              <a:endParaRPr lang="fr-FR" sz="1800" dirty="0">
                <a:solidFill>
                  <a:schemeClr val="dk1"/>
                </a:solidFill>
                <a:latin typeface="Arial"/>
                <a:ea typeface="Arial"/>
                <a:cs typeface="Arial"/>
                <a:sym typeface="Arial"/>
              </a:endParaRPr>
            </a:p>
          </p:txBody>
        </p:sp>
        <p:pic>
          <p:nvPicPr>
            <p:cNvPr id="566" name="Google Shape;566;p22" descr="Background pattern&#10;&#10;AI-generated content may be incorrect."/>
            <p:cNvPicPr preferRelativeResize="0"/>
            <p:nvPr/>
          </p:nvPicPr>
          <p:blipFill rotWithShape="1">
            <a:blip r:embed="rId3">
              <a:alphaModFix/>
            </a:blip>
            <a:srcRect/>
            <a:stretch/>
          </p:blipFill>
          <p:spPr>
            <a:xfrm>
              <a:off x="2871365" y="5756756"/>
              <a:ext cx="6592220" cy="895476"/>
            </a:xfrm>
            <a:prstGeom prst="rect">
              <a:avLst/>
            </a:prstGeom>
            <a:noFill/>
            <a:ln>
              <a:noFill/>
            </a:ln>
          </p:spPr>
        </p:pic>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23"/>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Susciter l'intérêt du public</a:t>
            </a:r>
          </a:p>
          <a:p>
            <a:pPr marL="228600" lvl="0" indent="-228600" algn="l" rtl="0">
              <a:lnSpc>
                <a:spcPct val="100000"/>
              </a:lnSpc>
              <a:spcBef>
                <a:spcPts val="1000"/>
              </a:spcBef>
              <a:spcAft>
                <a:spcPts val="0"/>
              </a:spcAft>
              <a:buClr>
                <a:schemeClr val="dk1"/>
              </a:buClr>
              <a:buSzPts val="2800"/>
              <a:buChar char="•"/>
            </a:pPr>
            <a:r>
              <a:rPr lang="fr-FR" dirty="0"/>
              <a:t>Fournir :</a:t>
            </a:r>
          </a:p>
          <a:p>
            <a:pPr lvl="1" algn="l" rtl="0">
              <a:lnSpc>
                <a:spcPct val="100000"/>
              </a:lnSpc>
              <a:spcBef>
                <a:spcPts val="1000"/>
              </a:spcBef>
              <a:spcAft>
                <a:spcPts val="0"/>
              </a:spcAft>
              <a:buSzPts val="2400"/>
            </a:pPr>
            <a:r>
              <a:rPr lang="fr-FR" dirty="0"/>
              <a:t>Raison d'être de l'étude </a:t>
            </a:r>
          </a:p>
          <a:p>
            <a:pPr lvl="1" algn="l" rtl="0">
              <a:lnSpc>
                <a:spcPct val="100000"/>
              </a:lnSpc>
              <a:spcBef>
                <a:spcPts val="1000"/>
              </a:spcBef>
              <a:spcAft>
                <a:spcPts val="0"/>
              </a:spcAft>
              <a:buSzPts val="2400"/>
            </a:pPr>
            <a:r>
              <a:rPr lang="fr-FR" dirty="0"/>
              <a:t>Pertinence pour la santé publique</a:t>
            </a:r>
            <a:endParaRPr lang="fr-FR" sz="800" dirty="0"/>
          </a:p>
          <a:p>
            <a:pPr lvl="1" algn="l" rtl="0">
              <a:lnSpc>
                <a:spcPct val="100000"/>
              </a:lnSpc>
              <a:spcBef>
                <a:spcPts val="1000"/>
              </a:spcBef>
              <a:spcAft>
                <a:spcPts val="0"/>
              </a:spcAft>
              <a:buSzPts val="2400"/>
            </a:pPr>
            <a:r>
              <a:rPr lang="fr-FR" dirty="0"/>
              <a:t>Informations générales sur la condition/situation (informations nécessaires uniquement)</a:t>
            </a:r>
            <a:endParaRPr lang="fr-FR" sz="800" dirty="0"/>
          </a:p>
          <a:p>
            <a:pPr lvl="1" algn="l" rtl="0">
              <a:lnSpc>
                <a:spcPct val="100000"/>
              </a:lnSpc>
              <a:spcBef>
                <a:spcPts val="1000"/>
              </a:spcBef>
              <a:spcAft>
                <a:spcPts val="0"/>
              </a:spcAft>
              <a:buSzPts val="2400"/>
            </a:pPr>
            <a:r>
              <a:rPr lang="fr-FR" dirty="0"/>
              <a:t>Objectifs de l'étude</a:t>
            </a:r>
            <a:endParaRPr lang="fr-FR" sz="800" dirty="0"/>
          </a:p>
          <a:p>
            <a:pPr marL="228600" lvl="0" indent="-228600" algn="l" rtl="0">
              <a:lnSpc>
                <a:spcPct val="100000"/>
              </a:lnSpc>
              <a:spcBef>
                <a:spcPts val="1000"/>
              </a:spcBef>
              <a:spcAft>
                <a:spcPts val="0"/>
              </a:spcAft>
              <a:buClr>
                <a:schemeClr val="dk1"/>
              </a:buClr>
              <a:buSzPts val="2800"/>
              <a:buChar char="•"/>
            </a:pPr>
            <a:r>
              <a:rPr lang="fr-FR" dirty="0"/>
              <a:t>1-2 minutes</a:t>
            </a:r>
          </a:p>
        </p:txBody>
      </p:sp>
      <p:sp>
        <p:nvSpPr>
          <p:cNvPr id="573" name="Google Shape;573;p23"/>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Structure : Introduction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2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ct val="100000"/>
              <a:buFont typeface="Libre Franklin Medium"/>
              <a:buNone/>
            </a:pPr>
            <a:r>
              <a:rPr lang="fr-FR" sz="3800" dirty="0">
                <a:latin typeface="Franklin Gothic Medium" panose="020B0603020102020204" pitchFamily="34" charset="0"/>
              </a:rPr>
              <a:t>Structure : Introduction - Exemple de diapositive</a:t>
            </a:r>
          </a:p>
        </p:txBody>
      </p:sp>
      <p:sp>
        <p:nvSpPr>
          <p:cNvPr id="580" name="Google Shape;580;p24"/>
          <p:cNvSpPr/>
          <p:nvPr/>
        </p:nvSpPr>
        <p:spPr>
          <a:xfrm>
            <a:off x="2127825" y="1427131"/>
            <a:ext cx="7739190" cy="469663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endParaRPr lang="fr-FR" sz="1800" b="0" i="0" u="none" strike="noStrike" cap="none" dirty="0">
              <a:solidFill>
                <a:schemeClr val="dk1"/>
              </a:solidFill>
              <a:latin typeface="Arial"/>
              <a:ea typeface="Arial"/>
              <a:cs typeface="Arial"/>
              <a:sym typeface="Arial"/>
            </a:endParaRPr>
          </a:p>
          <a:p>
            <a:pPr marL="457200" marR="0" lvl="1" indent="0" algn="l" rtl="0">
              <a:lnSpc>
                <a:spcPct val="90000"/>
              </a:lnSpc>
              <a:spcBef>
                <a:spcPts val="0"/>
              </a:spcBef>
              <a:spcAft>
                <a:spcPts val="0"/>
              </a:spcAft>
              <a:buNone/>
            </a:pPr>
            <a:r>
              <a:rPr lang="fr-FR" sz="3200" b="0" i="0" u="none" strike="noStrike" cap="none" dirty="0">
                <a:solidFill>
                  <a:schemeClr val="dk1"/>
                </a:solidFill>
                <a:latin typeface="Arial"/>
                <a:ea typeface="Arial"/>
                <a:cs typeface="Arial"/>
                <a:sym typeface="Arial"/>
              </a:rPr>
              <a:t>Contexte</a:t>
            </a:r>
            <a:endParaRPr lang="fr-FR" dirty="0"/>
          </a:p>
          <a:p>
            <a:pPr marL="457200" marR="0" lvl="1" indent="0" algn="l" rtl="0">
              <a:lnSpc>
                <a:spcPct val="90000"/>
              </a:lnSpc>
              <a:spcBef>
                <a:spcPts val="0"/>
              </a:spcBef>
              <a:spcAft>
                <a:spcPts val="0"/>
              </a:spcAft>
              <a:buNone/>
            </a:pPr>
            <a:endParaRPr lang="fr-FR" sz="1800" b="0" i="0" u="none" strike="noStrike" cap="none" dirty="0">
              <a:solidFill>
                <a:schemeClr val="dk1"/>
              </a:solidFill>
              <a:latin typeface="Arial"/>
              <a:ea typeface="Arial"/>
              <a:cs typeface="Arial"/>
              <a:sym typeface="Arial"/>
            </a:endParaRPr>
          </a:p>
          <a:p>
            <a:pPr marL="742950" marR="0" lvl="1" indent="-285750" algn="l" rtl="0">
              <a:lnSpc>
                <a:spcPct val="90000"/>
              </a:lnSpc>
              <a:spcBef>
                <a:spcPts val="0"/>
              </a:spcBef>
              <a:spcAft>
                <a:spcPts val="0"/>
              </a:spcAft>
              <a:buClr>
                <a:schemeClr val="dk1"/>
              </a:buClr>
              <a:buSzPts val="2000"/>
              <a:buFont typeface="Arial"/>
              <a:buChar char="•"/>
            </a:pPr>
            <a:r>
              <a:rPr lang="fr-FR" sz="2000" b="0" i="0" u="none" strike="noStrike" cap="none" dirty="0">
                <a:solidFill>
                  <a:schemeClr val="dk1"/>
                </a:solidFill>
                <a:latin typeface="Arial"/>
                <a:ea typeface="Arial"/>
                <a:cs typeface="Arial"/>
                <a:sym typeface="Arial"/>
              </a:rPr>
              <a:t>Le 18 juin, le centre de santé publique d'Ajara a reçu une notification par le biais d'un système de surveillance basé sur les événements</a:t>
            </a:r>
            <a:endParaRPr lang="fr-FR" dirty="0"/>
          </a:p>
          <a:p>
            <a:pPr marL="742950" marR="0" lvl="1" indent="-285750" algn="l" rtl="0">
              <a:lnSpc>
                <a:spcPct val="90000"/>
              </a:lnSpc>
              <a:spcBef>
                <a:spcPts val="600"/>
              </a:spcBef>
              <a:spcAft>
                <a:spcPts val="0"/>
              </a:spcAft>
              <a:buClr>
                <a:schemeClr val="dk1"/>
              </a:buClr>
              <a:buSzPts val="2000"/>
              <a:buFont typeface="Arial"/>
              <a:buChar char="•"/>
            </a:pPr>
            <a:r>
              <a:rPr lang="fr-FR" sz="2000" b="0" i="0" u="none" strike="noStrike" cap="none" dirty="0">
                <a:solidFill>
                  <a:schemeClr val="dk1"/>
                </a:solidFill>
                <a:latin typeface="Arial"/>
                <a:ea typeface="Arial"/>
                <a:cs typeface="Arial"/>
                <a:sym typeface="Arial"/>
              </a:rPr>
              <a:t>Tous les patients ont assisté à la fête de mariage le 17 juin</a:t>
            </a:r>
            <a:endParaRPr lang="fr-FR" dirty="0"/>
          </a:p>
          <a:p>
            <a:pPr marL="742950" lvl="1" indent="-285750">
              <a:lnSpc>
                <a:spcPct val="90000"/>
              </a:lnSpc>
              <a:spcBef>
                <a:spcPts val="600"/>
              </a:spcBef>
              <a:buClr>
                <a:schemeClr val="dk1"/>
              </a:buClr>
              <a:buSzPts val="2000"/>
              <a:buFont typeface="Arial"/>
              <a:buChar char="•"/>
            </a:pPr>
            <a:r>
              <a:rPr lang="fr-FR" sz="2000" dirty="0">
                <a:solidFill>
                  <a:schemeClr val="dk1"/>
                </a:solidFill>
              </a:rPr>
              <a:t>T</a:t>
            </a:r>
            <a:r>
              <a:rPr lang="fr-FR" sz="2000" b="0" i="0" u="none" strike="noStrike" cap="none" dirty="0">
                <a:solidFill>
                  <a:schemeClr val="dk1"/>
                </a:solidFill>
                <a:latin typeface="Arial"/>
                <a:ea typeface="Arial"/>
                <a:cs typeface="Arial"/>
                <a:sym typeface="Arial"/>
              </a:rPr>
              <a:t>rois patients souffrant de diarrhée ont </a:t>
            </a:r>
            <a:r>
              <a:rPr lang="fr-FR" sz="2000" dirty="0">
                <a:solidFill>
                  <a:schemeClr val="dk1"/>
                </a:solidFill>
              </a:rPr>
              <a:t>été hospitalisés</a:t>
            </a:r>
            <a:endParaRPr lang="fr-FR" dirty="0"/>
          </a:p>
          <a:p>
            <a:pPr marL="742950" marR="0" lvl="1" indent="-285750" algn="l" rtl="0">
              <a:lnSpc>
                <a:spcPct val="90000"/>
              </a:lnSpc>
              <a:spcBef>
                <a:spcPts val="600"/>
              </a:spcBef>
              <a:spcAft>
                <a:spcPts val="0"/>
              </a:spcAft>
              <a:buClr>
                <a:schemeClr val="dk1"/>
              </a:buClr>
              <a:buSzPts val="2000"/>
              <a:buFont typeface="Arial"/>
              <a:buChar char="•"/>
            </a:pPr>
            <a:r>
              <a:rPr lang="fr-FR" sz="2000" b="0" i="0" u="none" strike="noStrike" cap="none" dirty="0">
                <a:solidFill>
                  <a:schemeClr val="dk1"/>
                </a:solidFill>
                <a:latin typeface="Arial"/>
                <a:ea typeface="Arial"/>
                <a:cs typeface="Arial"/>
                <a:sym typeface="Arial"/>
              </a:rPr>
              <a:t>Enquête menée</a:t>
            </a:r>
            <a:endParaRPr lang="fr-FR" dirty="0"/>
          </a:p>
          <a:p>
            <a:pPr marL="1257300" marR="0" lvl="2" indent="-342900" algn="l" rtl="0">
              <a:lnSpc>
                <a:spcPct val="90000"/>
              </a:lnSpc>
              <a:spcBef>
                <a:spcPts val="600"/>
              </a:spcBef>
              <a:spcAft>
                <a:spcPts val="0"/>
              </a:spcAft>
              <a:buClr>
                <a:srgbClr val="00953A"/>
              </a:buClr>
              <a:buSzPts val="2000"/>
              <a:buFont typeface="Wingdings" panose="05000000000000000000" pitchFamily="2" charset="2"/>
              <a:buChar char="§"/>
            </a:pPr>
            <a:r>
              <a:rPr lang="fr-FR" sz="2000" b="0" i="0" u="none" strike="noStrike" cap="none" dirty="0">
                <a:solidFill>
                  <a:schemeClr val="dk1"/>
                </a:solidFill>
                <a:latin typeface="Arial"/>
                <a:ea typeface="Arial"/>
                <a:cs typeface="Arial"/>
                <a:sym typeface="Arial"/>
              </a:rPr>
              <a:t>F</a:t>
            </a:r>
            <a:r>
              <a:rPr lang="fr-FR" sz="2000" dirty="0">
                <a:solidFill>
                  <a:schemeClr val="dk1"/>
                </a:solidFill>
              </a:rPr>
              <a:t>lambée </a:t>
            </a:r>
            <a:r>
              <a:rPr lang="fr-FR" sz="2000" b="0" i="0" u="none" strike="noStrike" cap="none" dirty="0">
                <a:solidFill>
                  <a:schemeClr val="dk1"/>
                </a:solidFill>
                <a:latin typeface="Arial"/>
                <a:ea typeface="Arial"/>
                <a:cs typeface="Arial"/>
                <a:sym typeface="Arial"/>
              </a:rPr>
              <a:t>confirmée</a:t>
            </a:r>
            <a:endParaRPr lang="fr-FR" dirty="0"/>
          </a:p>
          <a:p>
            <a:pPr marL="1257300" marR="0" lvl="2" indent="-342900" algn="l" rtl="0">
              <a:lnSpc>
                <a:spcPct val="90000"/>
              </a:lnSpc>
              <a:spcBef>
                <a:spcPts val="600"/>
              </a:spcBef>
              <a:spcAft>
                <a:spcPts val="0"/>
              </a:spcAft>
              <a:buClr>
                <a:srgbClr val="00953A"/>
              </a:buClr>
              <a:buSzPts val="2000"/>
              <a:buFont typeface="Wingdings" panose="05000000000000000000" pitchFamily="2" charset="2"/>
              <a:buChar char="§"/>
            </a:pPr>
            <a:r>
              <a:rPr lang="fr-FR" sz="2000" b="0" i="0" u="none" strike="noStrike" cap="none" dirty="0">
                <a:solidFill>
                  <a:schemeClr val="dk1"/>
                </a:solidFill>
                <a:latin typeface="Arial"/>
                <a:ea typeface="Arial"/>
                <a:cs typeface="Arial"/>
                <a:sym typeface="Arial"/>
              </a:rPr>
              <a:t>Facteurs de risque identifiés</a:t>
            </a:r>
            <a:endParaRPr lang="fr-FR" dirty="0"/>
          </a:p>
          <a:p>
            <a:pPr marL="1257300" marR="0" lvl="2" indent="-342900" algn="l" rtl="0">
              <a:lnSpc>
                <a:spcPct val="90000"/>
              </a:lnSpc>
              <a:spcBef>
                <a:spcPts val="600"/>
              </a:spcBef>
              <a:spcAft>
                <a:spcPts val="0"/>
              </a:spcAft>
              <a:buClr>
                <a:srgbClr val="00953A"/>
              </a:buClr>
              <a:buSzPts val="2000"/>
              <a:buFont typeface="Wingdings" panose="05000000000000000000" pitchFamily="2" charset="2"/>
              <a:buChar char="§"/>
            </a:pPr>
            <a:r>
              <a:rPr lang="fr-FR" sz="2000" b="0" i="0" u="none" strike="noStrike" cap="none" dirty="0">
                <a:solidFill>
                  <a:schemeClr val="dk1"/>
                </a:solidFill>
                <a:latin typeface="Arial"/>
                <a:ea typeface="Arial"/>
                <a:cs typeface="Arial"/>
                <a:sym typeface="Arial"/>
              </a:rPr>
              <a:t>Prévention de la propagation de la maladie</a:t>
            </a:r>
            <a:endParaRPr lang="fr-FR" dirty="0"/>
          </a:p>
          <a:p>
            <a:pPr marL="1200150" marR="0" lvl="2" indent="-158750" algn="l" rtl="0">
              <a:lnSpc>
                <a:spcPct val="90000"/>
              </a:lnSpc>
              <a:spcBef>
                <a:spcPts val="600"/>
              </a:spcBef>
              <a:spcAft>
                <a:spcPts val="0"/>
              </a:spcAft>
              <a:buClr>
                <a:schemeClr val="dk1"/>
              </a:buClr>
              <a:buSzPts val="2000"/>
              <a:buFont typeface="Arial"/>
              <a:buNone/>
            </a:pPr>
            <a:endParaRPr lang="fr-FR" sz="2000" b="0" i="0" u="none" strike="noStrike" cap="none" dirty="0">
              <a:solidFill>
                <a:schemeClr val="dk1"/>
              </a:solidFill>
              <a:latin typeface="Arial"/>
              <a:ea typeface="Arial"/>
              <a:cs typeface="Arial"/>
              <a:sym typeface="Arial"/>
            </a:endParaRPr>
          </a:p>
          <a:p>
            <a:pPr marL="1200150" marR="0" lvl="2" indent="-158750" algn="l" rtl="0">
              <a:lnSpc>
                <a:spcPct val="90000"/>
              </a:lnSpc>
              <a:spcBef>
                <a:spcPts val="600"/>
              </a:spcBef>
              <a:spcAft>
                <a:spcPts val="0"/>
              </a:spcAft>
              <a:buClr>
                <a:schemeClr val="dk1"/>
              </a:buClr>
              <a:buSzPts val="2000"/>
              <a:buFont typeface="Arial"/>
              <a:buNone/>
            </a:pPr>
            <a:endParaRPr lang="fr-FR" sz="2000" b="0" i="0" u="none" strike="noStrike" cap="none" dirty="0">
              <a:solidFill>
                <a:schemeClr val="dk1"/>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6" name="Google Shape;586;p25"/>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Méthodes = ce que nous </a:t>
            </a:r>
            <a:r>
              <a:rPr lang="fr-FR" b="1" dirty="0"/>
              <a:t>avons fait</a:t>
            </a:r>
          </a:p>
          <a:p>
            <a:pPr lvl="1" algn="l" rtl="0">
              <a:lnSpc>
                <a:spcPct val="100000"/>
              </a:lnSpc>
              <a:spcBef>
                <a:spcPts val="1000"/>
              </a:spcBef>
              <a:spcAft>
                <a:spcPts val="0"/>
              </a:spcAft>
              <a:buSzPts val="2400"/>
            </a:pPr>
            <a:r>
              <a:rPr lang="fr-FR" dirty="0"/>
              <a:t>Population de l'étude</a:t>
            </a:r>
          </a:p>
          <a:p>
            <a:pPr lvl="1" algn="l" rtl="0">
              <a:lnSpc>
                <a:spcPct val="100000"/>
              </a:lnSpc>
              <a:spcBef>
                <a:spcPts val="1000"/>
              </a:spcBef>
              <a:spcAft>
                <a:spcPts val="0"/>
              </a:spcAft>
              <a:buSzPts val="2400"/>
            </a:pPr>
            <a:r>
              <a:rPr lang="fr-FR" dirty="0"/>
              <a:t>Définition du cas</a:t>
            </a:r>
          </a:p>
          <a:p>
            <a:pPr lvl="1" algn="l" rtl="0">
              <a:lnSpc>
                <a:spcPct val="100000"/>
              </a:lnSpc>
              <a:spcBef>
                <a:spcPts val="1000"/>
              </a:spcBef>
              <a:spcAft>
                <a:spcPts val="0"/>
              </a:spcAft>
              <a:buSzPts val="2400"/>
            </a:pPr>
            <a:r>
              <a:rPr lang="fr-FR" dirty="0"/>
              <a:t>Conception de l'étude</a:t>
            </a:r>
          </a:p>
          <a:p>
            <a:pPr lvl="1" algn="l" rtl="0">
              <a:lnSpc>
                <a:spcPct val="100000"/>
              </a:lnSpc>
              <a:spcBef>
                <a:spcPts val="1000"/>
              </a:spcBef>
              <a:spcAft>
                <a:spcPts val="0"/>
              </a:spcAft>
              <a:buSzPts val="2400"/>
            </a:pPr>
            <a:r>
              <a:rPr lang="fr-FR" dirty="0"/>
              <a:t>De manière optionnelle, les méthodes d'analyse des données</a:t>
            </a:r>
          </a:p>
          <a:p>
            <a:pPr lvl="1" algn="l" rtl="0">
              <a:lnSpc>
                <a:spcPct val="100000"/>
              </a:lnSpc>
              <a:spcBef>
                <a:spcPts val="1000"/>
              </a:spcBef>
              <a:spcAft>
                <a:spcPts val="0"/>
              </a:spcAft>
              <a:buSzPts val="2400"/>
            </a:pPr>
            <a:r>
              <a:rPr lang="fr-FR" dirty="0"/>
              <a:t>Tests de laboratoire</a:t>
            </a:r>
          </a:p>
          <a:p>
            <a:pPr lvl="1" algn="l" rtl="0">
              <a:lnSpc>
                <a:spcPct val="100000"/>
              </a:lnSpc>
              <a:spcBef>
                <a:spcPts val="1000"/>
              </a:spcBef>
              <a:spcAft>
                <a:spcPts val="0"/>
              </a:spcAft>
              <a:buSzPts val="2400"/>
            </a:pPr>
            <a:r>
              <a:rPr lang="fr-FR" dirty="0"/>
              <a:t>Enquête environnementale, le cas échéant</a:t>
            </a:r>
          </a:p>
          <a:p>
            <a:pPr marL="228600" lvl="0" indent="-228600" algn="l" rtl="0">
              <a:lnSpc>
                <a:spcPct val="100000"/>
              </a:lnSpc>
              <a:spcBef>
                <a:spcPts val="1000"/>
              </a:spcBef>
              <a:spcAft>
                <a:spcPts val="0"/>
              </a:spcAft>
              <a:buClr>
                <a:schemeClr val="dk1"/>
              </a:buClr>
              <a:buSzPts val="2800"/>
              <a:buChar char="•"/>
            </a:pPr>
            <a:r>
              <a:rPr lang="fr-FR" dirty="0"/>
              <a:t>1-2 minutes</a:t>
            </a:r>
          </a:p>
          <a:p>
            <a:pPr marL="228600" lvl="0" indent="-50800" algn="l" rtl="0">
              <a:lnSpc>
                <a:spcPct val="100000"/>
              </a:lnSpc>
              <a:spcBef>
                <a:spcPts val="1000"/>
              </a:spcBef>
              <a:spcAft>
                <a:spcPts val="0"/>
              </a:spcAft>
              <a:buClr>
                <a:schemeClr val="dk1"/>
              </a:buClr>
              <a:buSzPts val="2800"/>
              <a:buNone/>
            </a:pPr>
            <a:endParaRPr lang="fr-FR" dirty="0"/>
          </a:p>
          <a:p>
            <a:pPr marL="228600" lvl="0" indent="-177800" algn="l" rtl="0">
              <a:lnSpc>
                <a:spcPct val="100000"/>
              </a:lnSpc>
              <a:spcBef>
                <a:spcPts val="1000"/>
              </a:spcBef>
              <a:spcAft>
                <a:spcPts val="0"/>
              </a:spcAft>
              <a:buClr>
                <a:schemeClr val="dk1"/>
              </a:buClr>
              <a:buSzPts val="800"/>
              <a:buNone/>
            </a:pPr>
            <a:endParaRPr lang="fr-FR" sz="800" dirty="0"/>
          </a:p>
        </p:txBody>
      </p:sp>
      <p:sp>
        <p:nvSpPr>
          <p:cNvPr id="587" name="Google Shape;587;p25"/>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Structure : Méthodes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Google Shape;593;p26"/>
          <p:cNvSpPr txBox="1">
            <a:spLocks noGrp="1"/>
          </p:cNvSpPr>
          <p:nvPr>
            <p:ph type="title"/>
          </p:nvPr>
        </p:nvSpPr>
        <p:spPr>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1"/>
              </a:buClr>
              <a:buSzPts val="4000"/>
              <a:buFont typeface="Libre Franklin Medium"/>
              <a:buNone/>
            </a:pPr>
            <a:r>
              <a:rPr lang="fr-FR" sz="4000" dirty="0">
                <a:latin typeface="Franklin Gothic Medium" panose="020B0603020102020204" pitchFamily="34" charset="0"/>
              </a:rPr>
              <a:t>Structure : Méthodes - Exemples de diapositives</a:t>
            </a:r>
          </a:p>
        </p:txBody>
      </p:sp>
      <p:sp>
        <p:nvSpPr>
          <p:cNvPr id="594" name="Google Shape;594;p26"/>
          <p:cNvSpPr txBox="1"/>
          <p:nvPr/>
        </p:nvSpPr>
        <p:spPr>
          <a:xfrm>
            <a:off x="838200" y="1597728"/>
            <a:ext cx="4968239" cy="4493538"/>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274300" tIns="91425" rIns="182875" bIns="91425" anchor="t" anchorCtr="0">
            <a:spAutoFit/>
          </a:bodyPr>
          <a:lstStyle/>
          <a:p>
            <a:pPr marL="0" marR="0" lvl="0" indent="0" algn="l" rtl="0">
              <a:spcBef>
                <a:spcPts val="0"/>
              </a:spcBef>
              <a:spcAft>
                <a:spcPts val="0"/>
              </a:spcAft>
              <a:buNone/>
            </a:pPr>
            <a:r>
              <a:rPr lang="fr-FR" sz="2400" b="1" dirty="0">
                <a:solidFill>
                  <a:schemeClr val="dk1"/>
                </a:solidFill>
                <a:latin typeface="Arial"/>
                <a:ea typeface="Arial"/>
                <a:cs typeface="Arial"/>
                <a:sym typeface="Arial"/>
              </a:rPr>
              <a:t>Méthodes</a:t>
            </a:r>
            <a:endParaRPr lang="fr-FR" sz="18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2000"/>
              <a:buFont typeface="Arial"/>
              <a:buChar char="•"/>
            </a:pPr>
            <a:r>
              <a:rPr lang="fr-FR" sz="2000" dirty="0">
                <a:solidFill>
                  <a:schemeClr val="dk1"/>
                </a:solidFill>
                <a:latin typeface="Arial"/>
                <a:ea typeface="Arial"/>
                <a:cs typeface="Arial"/>
                <a:sym typeface="Arial"/>
              </a:rPr>
              <a:t>Conception de l'étude : enquête de cohorte</a:t>
            </a:r>
            <a:endParaRPr lang="fr-FR" dirty="0"/>
          </a:p>
          <a:p>
            <a:pPr marL="285750" marR="0" lvl="0" indent="-285750" algn="l" rtl="0">
              <a:spcBef>
                <a:spcPts val="0"/>
              </a:spcBef>
              <a:spcAft>
                <a:spcPts val="0"/>
              </a:spcAft>
              <a:buClr>
                <a:schemeClr val="dk1"/>
              </a:buClr>
              <a:buSzPts val="2000"/>
              <a:buFont typeface="Arial"/>
              <a:buChar char="•"/>
            </a:pPr>
            <a:r>
              <a:rPr lang="fr-FR" sz="2000" dirty="0">
                <a:solidFill>
                  <a:schemeClr val="dk1"/>
                </a:solidFill>
                <a:latin typeface="Arial"/>
                <a:ea typeface="Arial"/>
                <a:cs typeface="Arial"/>
                <a:sym typeface="Arial"/>
              </a:rPr>
              <a:t>Définitions de cas :</a:t>
            </a:r>
            <a:endParaRPr lang="fr-FR" dirty="0"/>
          </a:p>
          <a:p>
            <a:pPr marL="742950" marR="0" lvl="1" indent="-285750" algn="l" rtl="0">
              <a:spcBef>
                <a:spcPts val="0"/>
              </a:spcBef>
              <a:spcAft>
                <a:spcPts val="0"/>
              </a:spcAft>
              <a:buClr>
                <a:srgbClr val="00953A"/>
              </a:buClr>
              <a:buSzPts val="1600"/>
              <a:buFont typeface="Wingdings" panose="05000000000000000000" pitchFamily="2" charset="2"/>
              <a:buChar char="§"/>
            </a:pPr>
            <a:r>
              <a:rPr lang="fr-FR" sz="1600" b="0" i="0" u="none" strike="noStrike" cap="none" dirty="0">
                <a:solidFill>
                  <a:schemeClr val="dk1"/>
                </a:solidFill>
                <a:latin typeface="Arial"/>
                <a:ea typeface="Arial"/>
                <a:cs typeface="Arial"/>
                <a:sym typeface="Arial"/>
              </a:rPr>
              <a:t>Probable : </a:t>
            </a:r>
            <a:endParaRPr lang="fr-FR" dirty="0"/>
          </a:p>
          <a:p>
            <a:pPr marL="1200150" marR="0" lvl="2" indent="-285750" algn="l" rtl="0">
              <a:spcBef>
                <a:spcPts val="0"/>
              </a:spcBef>
              <a:spcAft>
                <a:spcPts val="0"/>
              </a:spcAft>
              <a:buClr>
                <a:srgbClr val="00953A"/>
              </a:buClr>
              <a:buSzPts val="1400"/>
              <a:buFont typeface="Arial"/>
              <a:buChar char="–"/>
            </a:pPr>
            <a:r>
              <a:rPr lang="fr-FR" sz="1400" b="0" i="0" u="none" strike="noStrike" cap="none" dirty="0">
                <a:solidFill>
                  <a:schemeClr val="dk1"/>
                </a:solidFill>
                <a:latin typeface="Arial"/>
                <a:ea typeface="Arial"/>
                <a:cs typeface="Arial"/>
                <a:sym typeface="Arial"/>
              </a:rPr>
              <a:t>Personne ayant assisté à la fête de mariage le 17 juin à Batumi et</a:t>
            </a:r>
            <a:endParaRPr lang="fr-FR" dirty="0"/>
          </a:p>
          <a:p>
            <a:pPr marL="1200150" marR="0" lvl="2" indent="-285750" algn="l" rtl="0">
              <a:spcBef>
                <a:spcPts val="0"/>
              </a:spcBef>
              <a:spcAft>
                <a:spcPts val="0"/>
              </a:spcAft>
              <a:buClr>
                <a:srgbClr val="00953A"/>
              </a:buClr>
              <a:buSzPts val="1400"/>
              <a:buFont typeface="Arial"/>
              <a:buChar char="–"/>
            </a:pPr>
            <a:r>
              <a:rPr lang="fr-FR" sz="1400" b="0" i="0" u="none" strike="noStrike" cap="none" dirty="0">
                <a:solidFill>
                  <a:schemeClr val="dk1"/>
                </a:solidFill>
                <a:latin typeface="Arial"/>
                <a:ea typeface="Arial"/>
                <a:cs typeface="Arial"/>
                <a:sym typeface="Arial"/>
              </a:rPr>
              <a:t>Diarrhée et fièvre, et l'un des éléments suivants : nausées, vomissements, douleurs abdominales</a:t>
            </a:r>
            <a:endParaRPr lang="fr-FR" dirty="0"/>
          </a:p>
          <a:p>
            <a:pPr marL="742950" marR="0" lvl="1" indent="-285750" algn="l" rtl="0">
              <a:spcBef>
                <a:spcPts val="0"/>
              </a:spcBef>
              <a:spcAft>
                <a:spcPts val="0"/>
              </a:spcAft>
              <a:buClr>
                <a:srgbClr val="00953A"/>
              </a:buClr>
              <a:buSzPts val="1600"/>
              <a:buFont typeface="Wingdings" panose="05000000000000000000" pitchFamily="2" charset="2"/>
              <a:buChar char="§"/>
            </a:pPr>
            <a:r>
              <a:rPr lang="fr-FR" sz="1600" b="0" i="0" u="none" strike="noStrike" cap="none" dirty="0">
                <a:solidFill>
                  <a:schemeClr val="dk1"/>
                </a:solidFill>
                <a:latin typeface="Arial"/>
                <a:ea typeface="Arial"/>
                <a:cs typeface="Arial"/>
                <a:sym typeface="Arial"/>
              </a:rPr>
              <a:t>Confirmé</a:t>
            </a:r>
            <a:endParaRPr lang="fr-FR" dirty="0"/>
          </a:p>
          <a:p>
            <a:pPr marL="1200150" marR="0" lvl="2" indent="-285750" algn="l" rtl="0">
              <a:spcBef>
                <a:spcPts val="0"/>
              </a:spcBef>
              <a:spcAft>
                <a:spcPts val="0"/>
              </a:spcAft>
              <a:buClr>
                <a:srgbClr val="00953A"/>
              </a:buClr>
              <a:buSzPts val="1400"/>
              <a:buFont typeface="Arial"/>
              <a:buChar char="–"/>
            </a:pPr>
            <a:r>
              <a:rPr lang="fr-FR" sz="1400" b="0" i="0" u="none" strike="noStrike" cap="none" dirty="0">
                <a:solidFill>
                  <a:schemeClr val="dk1"/>
                </a:solidFill>
                <a:latin typeface="Arial"/>
                <a:ea typeface="Arial"/>
                <a:cs typeface="Arial"/>
                <a:sym typeface="Arial"/>
              </a:rPr>
              <a:t>Cas probable avec culture positive ou lié à un cas confirmé en laboratoire</a:t>
            </a:r>
            <a:endParaRPr lang="fr-FR" sz="400" b="0" i="0" u="none" strike="noStrike" cap="none"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2000"/>
              <a:buFont typeface="Arial"/>
              <a:buChar char="•"/>
            </a:pPr>
            <a:r>
              <a:rPr lang="fr-FR" sz="2000" dirty="0">
                <a:solidFill>
                  <a:schemeClr val="dk1"/>
                </a:solidFill>
                <a:latin typeface="Arial"/>
                <a:ea typeface="Arial"/>
                <a:cs typeface="Arial"/>
                <a:sym typeface="Arial"/>
              </a:rPr>
              <a:t>Cas supplémentaires : identifiés sur la base de la définition de cas </a:t>
            </a:r>
            <a:endParaRPr lang="fr-FR" dirty="0"/>
          </a:p>
          <a:p>
            <a:pPr marL="285750" marR="0" lvl="0" indent="-209550" algn="l" rtl="0">
              <a:spcBef>
                <a:spcPts val="0"/>
              </a:spcBef>
              <a:spcAft>
                <a:spcPts val="0"/>
              </a:spcAft>
              <a:buClr>
                <a:schemeClr val="dk1"/>
              </a:buClr>
              <a:buSzPts val="1200"/>
              <a:buFont typeface="Arial"/>
              <a:buNone/>
            </a:pPr>
            <a:endParaRPr lang="fr-FR" sz="1200" dirty="0">
              <a:solidFill>
                <a:schemeClr val="dk1"/>
              </a:solidFill>
              <a:latin typeface="Arial"/>
              <a:ea typeface="Arial"/>
              <a:cs typeface="Arial"/>
              <a:sym typeface="Arial"/>
            </a:endParaRPr>
          </a:p>
        </p:txBody>
      </p:sp>
      <p:sp>
        <p:nvSpPr>
          <p:cNvPr id="595" name="Google Shape;595;p26"/>
          <p:cNvSpPr txBox="1"/>
          <p:nvPr/>
        </p:nvSpPr>
        <p:spPr>
          <a:xfrm>
            <a:off x="6355084" y="1607171"/>
            <a:ext cx="4937760" cy="4493538"/>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274300" tIns="91425" rIns="182875" bIns="91425" anchor="t" anchorCtr="0">
            <a:noAutofit/>
          </a:bodyPr>
          <a:lstStyle/>
          <a:p>
            <a:pPr marL="0" marR="0" lvl="0" indent="0" algn="l" rtl="0">
              <a:spcBef>
                <a:spcPts val="0"/>
              </a:spcBef>
              <a:spcAft>
                <a:spcPts val="0"/>
              </a:spcAft>
              <a:buNone/>
            </a:pPr>
            <a:r>
              <a:rPr lang="fr-FR" sz="2400" b="1" dirty="0">
                <a:solidFill>
                  <a:schemeClr val="dk1"/>
                </a:solidFill>
                <a:latin typeface="Arial"/>
                <a:ea typeface="Arial"/>
                <a:cs typeface="Arial"/>
                <a:sym typeface="Arial"/>
              </a:rPr>
              <a:t>Méthodes</a:t>
            </a:r>
            <a:endParaRPr lang="fr-FR" sz="18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2000"/>
              <a:buFont typeface="Arial"/>
              <a:buChar char="•"/>
            </a:pPr>
            <a:r>
              <a:rPr lang="fr-FR" sz="2000" dirty="0">
                <a:solidFill>
                  <a:schemeClr val="dk1"/>
                </a:solidFill>
                <a:latin typeface="Arial"/>
                <a:ea typeface="Arial"/>
                <a:cs typeface="Arial"/>
                <a:sym typeface="Arial"/>
              </a:rPr>
              <a:t>Interviews : questionnaire standard</a:t>
            </a:r>
            <a:endParaRPr lang="fr-FR" dirty="0"/>
          </a:p>
          <a:p>
            <a:pPr marL="285750" marR="0" lvl="0" indent="-285750" algn="l" rtl="0">
              <a:spcBef>
                <a:spcPts val="0"/>
              </a:spcBef>
              <a:spcAft>
                <a:spcPts val="0"/>
              </a:spcAft>
              <a:buClr>
                <a:schemeClr val="dk1"/>
              </a:buClr>
              <a:buSzPts val="2000"/>
              <a:buFont typeface="Arial"/>
              <a:buChar char="•"/>
            </a:pPr>
            <a:r>
              <a:rPr lang="fr-FR" sz="2000" dirty="0">
                <a:solidFill>
                  <a:schemeClr val="dk1"/>
                </a:solidFill>
                <a:latin typeface="Arial"/>
                <a:ea typeface="Arial"/>
                <a:cs typeface="Arial"/>
                <a:sym typeface="Arial"/>
              </a:rPr>
              <a:t>Identification des facteurs de risque : </a:t>
            </a:r>
            <a:endParaRPr lang="fr-FR" dirty="0"/>
          </a:p>
          <a:p>
            <a:pPr marL="742950" marR="0" lvl="1" indent="-285750" algn="l" rtl="0">
              <a:spcBef>
                <a:spcPts val="0"/>
              </a:spcBef>
              <a:spcAft>
                <a:spcPts val="0"/>
              </a:spcAft>
              <a:buClr>
                <a:srgbClr val="00953A"/>
              </a:buClr>
              <a:buSzPts val="1600"/>
              <a:buFont typeface="Wingdings" panose="05000000000000000000" pitchFamily="2" charset="2"/>
              <a:buChar char="§"/>
            </a:pPr>
            <a:r>
              <a:rPr lang="fr-FR" sz="1600" b="0" i="0" u="none" strike="noStrike" cap="none" dirty="0">
                <a:solidFill>
                  <a:schemeClr val="dk1"/>
                </a:solidFill>
                <a:latin typeface="Arial"/>
                <a:ea typeface="Arial"/>
                <a:cs typeface="Arial"/>
                <a:sym typeface="Arial"/>
              </a:rPr>
              <a:t>Taux d'attaque calculés pour tous les </a:t>
            </a:r>
            <a:br>
              <a:rPr lang="fr-FR" sz="1600" b="0" i="0" u="none" strike="noStrike" cap="none" dirty="0">
                <a:solidFill>
                  <a:schemeClr val="dk1"/>
                </a:solidFill>
                <a:latin typeface="Arial"/>
                <a:ea typeface="Arial"/>
                <a:cs typeface="Arial"/>
                <a:sym typeface="Arial"/>
              </a:rPr>
            </a:br>
            <a:r>
              <a:rPr lang="fr-FR" sz="1600" b="0" i="0" u="none" strike="noStrike" cap="none" dirty="0">
                <a:solidFill>
                  <a:schemeClr val="dk1"/>
                </a:solidFill>
                <a:latin typeface="Arial"/>
                <a:ea typeface="Arial"/>
                <a:cs typeface="Arial"/>
                <a:sym typeface="Arial"/>
              </a:rPr>
              <a:t>produits consommés</a:t>
            </a:r>
            <a:endParaRPr lang="fr-FR" dirty="0"/>
          </a:p>
          <a:p>
            <a:pPr marL="742950" marR="0" lvl="1" indent="-285750" algn="l" rtl="0">
              <a:spcBef>
                <a:spcPts val="0"/>
              </a:spcBef>
              <a:spcAft>
                <a:spcPts val="0"/>
              </a:spcAft>
              <a:buClr>
                <a:srgbClr val="00953A"/>
              </a:buClr>
              <a:buSzPts val="1600"/>
              <a:buFont typeface="Wingdings" panose="05000000000000000000" pitchFamily="2" charset="2"/>
              <a:buChar char="§"/>
            </a:pPr>
            <a:r>
              <a:rPr lang="fr-FR" sz="1600" b="0" i="0" u="none" strike="noStrike" cap="none" dirty="0">
                <a:solidFill>
                  <a:schemeClr val="dk1"/>
                </a:solidFill>
                <a:latin typeface="Arial"/>
                <a:ea typeface="Arial"/>
                <a:cs typeface="Arial"/>
                <a:sym typeface="Arial"/>
              </a:rPr>
              <a:t>Rapport de risque calculé pour les </a:t>
            </a:r>
            <a:br>
              <a:rPr lang="fr-FR" sz="1600" b="0" i="0" u="none" strike="noStrike" cap="none" dirty="0">
                <a:solidFill>
                  <a:schemeClr val="dk1"/>
                </a:solidFill>
                <a:latin typeface="Arial"/>
                <a:ea typeface="Arial"/>
                <a:cs typeface="Arial"/>
                <a:sym typeface="Arial"/>
              </a:rPr>
            </a:br>
            <a:r>
              <a:rPr lang="fr-FR" sz="1600" b="0" i="0" u="none" strike="noStrike" cap="none" dirty="0">
                <a:solidFill>
                  <a:schemeClr val="dk1"/>
                </a:solidFill>
                <a:latin typeface="Arial"/>
                <a:ea typeface="Arial"/>
                <a:cs typeface="Arial"/>
                <a:sym typeface="Arial"/>
              </a:rPr>
              <a:t>produits suspects</a:t>
            </a:r>
            <a:endParaRPr lang="fr-FR" dirty="0"/>
          </a:p>
          <a:p>
            <a:pPr marL="1200150" marR="0" lvl="2" indent="-260350" algn="l" rtl="0">
              <a:spcBef>
                <a:spcPts val="0"/>
              </a:spcBef>
              <a:spcAft>
                <a:spcPts val="0"/>
              </a:spcAft>
              <a:buClr>
                <a:schemeClr val="dk1"/>
              </a:buClr>
              <a:buSzPts val="400"/>
              <a:buFont typeface="Arial"/>
              <a:buNone/>
            </a:pPr>
            <a:endParaRPr lang="fr-FR" sz="400" b="0" i="0" u="none" strike="noStrike" cap="none"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2000"/>
              <a:buFont typeface="Arial"/>
              <a:buChar char="•"/>
            </a:pPr>
            <a:r>
              <a:rPr lang="fr-FR" sz="2000" dirty="0">
                <a:solidFill>
                  <a:schemeClr val="dk1"/>
                </a:solidFill>
                <a:latin typeface="Arial"/>
                <a:ea typeface="Arial"/>
                <a:cs typeface="Arial"/>
                <a:sym typeface="Arial"/>
              </a:rPr>
              <a:t>Confirmation en laboratoire : bactériologie conventionnelle effectuée sur des échantillons fécaux</a:t>
            </a:r>
            <a:endParaRPr lang="fr-FR" dirty="0"/>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209550" algn="l" rtl="0">
              <a:spcBef>
                <a:spcPts val="0"/>
              </a:spcBef>
              <a:spcAft>
                <a:spcPts val="0"/>
              </a:spcAft>
              <a:buClr>
                <a:schemeClr val="dk1"/>
              </a:buClr>
              <a:buSzPts val="1200"/>
              <a:buFont typeface="Arial"/>
              <a:buNone/>
            </a:pPr>
            <a:endParaRPr lang="fr-FR" sz="1200" dirty="0">
              <a:solidFill>
                <a:schemeClr val="dk1"/>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00"/>
        <p:cNvGrpSpPr/>
        <p:nvPr/>
      </p:nvGrpSpPr>
      <p:grpSpPr>
        <a:xfrm>
          <a:off x="0" y="0"/>
          <a:ext cx="0" cy="0"/>
          <a:chOff x="0" y="0"/>
          <a:chExt cx="0" cy="0"/>
        </a:xfrm>
      </p:grpSpPr>
      <p:sp>
        <p:nvSpPr>
          <p:cNvPr id="601" name="Google Shape;601;p27"/>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Résultats = ce que nous </a:t>
            </a:r>
            <a:r>
              <a:rPr lang="fr-FR" b="1" dirty="0"/>
              <a:t>avons trouvé</a:t>
            </a:r>
            <a:endParaRPr lang="fr-FR" dirty="0"/>
          </a:p>
          <a:p>
            <a:pPr marL="228600" lvl="0" indent="-228600" algn="l" rtl="0">
              <a:lnSpc>
                <a:spcPct val="100000"/>
              </a:lnSpc>
              <a:spcBef>
                <a:spcPts val="1000"/>
              </a:spcBef>
              <a:spcAft>
                <a:spcPts val="0"/>
              </a:spcAft>
              <a:buClr>
                <a:schemeClr val="dk1"/>
              </a:buClr>
              <a:buSzPts val="2800"/>
              <a:buChar char="•"/>
            </a:pPr>
            <a:r>
              <a:rPr lang="fr-FR" dirty="0"/>
              <a:t>Caractéristiques des participants</a:t>
            </a:r>
          </a:p>
          <a:p>
            <a:pPr marL="228600" lvl="0" indent="-228600" algn="l" rtl="0">
              <a:lnSpc>
                <a:spcPct val="100000"/>
              </a:lnSpc>
              <a:spcBef>
                <a:spcPts val="1000"/>
              </a:spcBef>
              <a:spcAft>
                <a:spcPts val="0"/>
              </a:spcAft>
              <a:buClr>
                <a:schemeClr val="dk1"/>
              </a:buClr>
              <a:buSzPts val="2800"/>
              <a:buChar char="•"/>
            </a:pPr>
            <a:r>
              <a:rPr lang="fr-FR" dirty="0"/>
              <a:t>Résultats descriptifs (qui, quoi, quand, où)</a:t>
            </a:r>
          </a:p>
          <a:p>
            <a:pPr marL="228600" lvl="0" indent="-228600" algn="l" rtl="0">
              <a:lnSpc>
                <a:spcPct val="100000"/>
              </a:lnSpc>
              <a:spcBef>
                <a:spcPts val="1000"/>
              </a:spcBef>
              <a:spcAft>
                <a:spcPts val="0"/>
              </a:spcAft>
              <a:buClr>
                <a:schemeClr val="dk1"/>
              </a:buClr>
              <a:buSzPts val="2800"/>
              <a:buChar char="•"/>
            </a:pPr>
            <a:r>
              <a:rPr lang="fr-FR" dirty="0"/>
              <a:t>Résultats analytiques</a:t>
            </a:r>
          </a:p>
          <a:p>
            <a:pPr marL="228600" lvl="0" indent="-228600" algn="l" rtl="0">
              <a:lnSpc>
                <a:spcPct val="100000"/>
              </a:lnSpc>
              <a:spcBef>
                <a:spcPts val="1000"/>
              </a:spcBef>
              <a:spcAft>
                <a:spcPts val="0"/>
              </a:spcAft>
              <a:buClr>
                <a:schemeClr val="dk1"/>
              </a:buClr>
              <a:buSzPts val="2800"/>
              <a:buChar char="•"/>
            </a:pPr>
            <a:r>
              <a:rPr lang="fr-FR" dirty="0"/>
              <a:t>Utiliser des tableaux, des figures, des photos</a:t>
            </a:r>
          </a:p>
          <a:p>
            <a:pPr marL="228600" lvl="0" indent="-228600" algn="l" rtl="0">
              <a:lnSpc>
                <a:spcPct val="100000"/>
              </a:lnSpc>
              <a:spcBef>
                <a:spcPts val="1000"/>
              </a:spcBef>
              <a:spcAft>
                <a:spcPts val="0"/>
              </a:spcAft>
              <a:buClr>
                <a:schemeClr val="dk1"/>
              </a:buClr>
              <a:buSzPts val="2800"/>
              <a:buChar char="•"/>
            </a:pPr>
            <a:r>
              <a:rPr lang="fr-FR" dirty="0"/>
              <a:t>3-4 minutes</a:t>
            </a:r>
          </a:p>
          <a:p>
            <a:pPr marL="685800" lvl="1" indent="-228600" algn="l" rtl="0">
              <a:lnSpc>
                <a:spcPct val="100000"/>
              </a:lnSpc>
              <a:spcBef>
                <a:spcPts val="1000"/>
              </a:spcBef>
              <a:spcAft>
                <a:spcPts val="0"/>
              </a:spcAft>
              <a:buSzPts val="2400"/>
              <a:buFont typeface="Noto Sans Symbols"/>
              <a:buNone/>
            </a:pPr>
            <a:endParaRPr lang="fr-FR" dirty="0"/>
          </a:p>
        </p:txBody>
      </p:sp>
      <p:sp>
        <p:nvSpPr>
          <p:cNvPr id="602" name="Google Shape;602;p27"/>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Structure : Résultats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28"/>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ct val="100000"/>
              <a:buFont typeface="Libre Franklin Medium"/>
              <a:buNone/>
            </a:pPr>
            <a:r>
              <a:rPr lang="fr-FR" sz="4000" dirty="0">
                <a:latin typeface="Franklin Gothic Medium" panose="020B0603020102020204" pitchFamily="34" charset="0"/>
              </a:rPr>
              <a:t>Structure : Résultats - Exemples de diapositives</a:t>
            </a:r>
          </a:p>
        </p:txBody>
      </p:sp>
      <p:sp>
        <p:nvSpPr>
          <p:cNvPr id="609" name="Google Shape;609;p28"/>
          <p:cNvSpPr txBox="1"/>
          <p:nvPr/>
        </p:nvSpPr>
        <p:spPr>
          <a:xfrm>
            <a:off x="1645042" y="1375172"/>
            <a:ext cx="3830622" cy="283464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274300" tIns="91425" rIns="182875" bIns="91425" anchor="t" anchorCtr="0">
            <a:spAutoFit/>
          </a:bodyPr>
          <a:lstStyle/>
          <a:p>
            <a:pPr marL="0" marR="0" lvl="0" indent="0" algn="l" rtl="0">
              <a:spcBef>
                <a:spcPts val="0"/>
              </a:spcBef>
              <a:spcAft>
                <a:spcPts val="0"/>
              </a:spcAft>
              <a:buNone/>
            </a:pPr>
            <a:r>
              <a:rPr lang="fr-FR" sz="1800" b="1" dirty="0">
                <a:solidFill>
                  <a:schemeClr val="dk1"/>
                </a:solidFill>
                <a:latin typeface="Arial"/>
                <a:ea typeface="Arial"/>
                <a:cs typeface="Arial"/>
                <a:sym typeface="Arial"/>
              </a:rPr>
              <a:t>Résultats</a:t>
            </a:r>
            <a:endParaRPr lang="fr-FR" sz="18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600"/>
              <a:buFont typeface="Arial"/>
              <a:buChar char="•"/>
            </a:pPr>
            <a:r>
              <a:rPr lang="fr-FR" sz="1600" dirty="0">
                <a:solidFill>
                  <a:schemeClr val="dk1"/>
                </a:solidFill>
                <a:latin typeface="Arial"/>
                <a:ea typeface="Arial"/>
                <a:cs typeface="Arial"/>
                <a:sym typeface="Arial"/>
              </a:rPr>
              <a:t>77 des 85 participants au mariage ont été interrogés</a:t>
            </a:r>
            <a:endParaRPr lang="fr-FR" dirty="0"/>
          </a:p>
          <a:p>
            <a:pPr marL="285750" marR="0" lvl="0" indent="-285750" algn="l" rtl="0">
              <a:spcBef>
                <a:spcPts val="0"/>
              </a:spcBef>
              <a:spcAft>
                <a:spcPts val="0"/>
              </a:spcAft>
              <a:buClr>
                <a:schemeClr val="dk1"/>
              </a:buClr>
              <a:buSzPts val="1600"/>
              <a:buFont typeface="Arial"/>
              <a:buChar char="•"/>
            </a:pPr>
            <a:r>
              <a:rPr lang="fr-FR" sz="1600" dirty="0">
                <a:solidFill>
                  <a:schemeClr val="dk1"/>
                </a:solidFill>
                <a:latin typeface="Arial"/>
                <a:ea typeface="Arial"/>
                <a:cs typeface="Arial"/>
                <a:sym typeface="Arial"/>
              </a:rPr>
              <a:t>Âge : 2-78 ans ; </a:t>
            </a:r>
            <a:br>
              <a:rPr lang="fr-FR" sz="1600" dirty="0">
                <a:solidFill>
                  <a:schemeClr val="dk1"/>
                </a:solidFill>
                <a:latin typeface="Arial"/>
                <a:ea typeface="Arial"/>
                <a:cs typeface="Arial"/>
                <a:sym typeface="Arial"/>
              </a:rPr>
            </a:br>
            <a:r>
              <a:rPr lang="fr-FR" sz="1600" dirty="0">
                <a:solidFill>
                  <a:schemeClr val="dk1"/>
                </a:solidFill>
                <a:latin typeface="Arial"/>
                <a:ea typeface="Arial"/>
                <a:cs typeface="Arial"/>
                <a:sym typeface="Arial"/>
              </a:rPr>
              <a:t>âge médian 25,5 ans</a:t>
            </a:r>
            <a:endParaRPr lang="fr-FR" dirty="0"/>
          </a:p>
          <a:p>
            <a:pPr marL="285750" marR="0" lvl="0" indent="-285750" algn="l" rtl="0">
              <a:spcBef>
                <a:spcPts val="0"/>
              </a:spcBef>
              <a:spcAft>
                <a:spcPts val="0"/>
              </a:spcAft>
              <a:buClr>
                <a:schemeClr val="dk1"/>
              </a:buClr>
              <a:buSzPts val="1600"/>
              <a:buFont typeface="Arial"/>
              <a:buChar char="•"/>
            </a:pPr>
            <a:r>
              <a:rPr lang="fr-FR" sz="1600" dirty="0">
                <a:solidFill>
                  <a:schemeClr val="dk1"/>
                </a:solidFill>
                <a:latin typeface="Arial"/>
                <a:ea typeface="Arial"/>
                <a:cs typeface="Arial"/>
                <a:sym typeface="Arial"/>
              </a:rPr>
              <a:t>Cas identifiés : 34 (28%)</a:t>
            </a:r>
            <a:endParaRPr lang="fr-FR" dirty="0"/>
          </a:p>
          <a:p>
            <a:pPr marL="742950" marR="0" lvl="1" indent="-285750" algn="l" rtl="0">
              <a:spcBef>
                <a:spcPts val="0"/>
              </a:spcBef>
              <a:spcAft>
                <a:spcPts val="0"/>
              </a:spcAft>
              <a:buClr>
                <a:srgbClr val="00953A"/>
              </a:buClr>
              <a:buSzPts val="1400"/>
              <a:buFont typeface="Wingdings" panose="05000000000000000000" pitchFamily="2" charset="2"/>
              <a:buChar char="§"/>
            </a:pPr>
            <a:r>
              <a:rPr lang="fr-FR" sz="1400" b="0" i="0" u="none" strike="noStrike" cap="none" dirty="0">
                <a:solidFill>
                  <a:schemeClr val="dk1"/>
                </a:solidFill>
                <a:latin typeface="Arial"/>
                <a:ea typeface="Arial"/>
                <a:cs typeface="Arial"/>
                <a:sym typeface="Arial"/>
              </a:rPr>
              <a:t>Hospitalisés : 10 (29%)</a:t>
            </a:r>
            <a:endParaRPr lang="fr-FR" dirty="0"/>
          </a:p>
          <a:p>
            <a:pPr marL="742950" marR="0" lvl="1" indent="-285750" algn="l" rtl="0">
              <a:spcBef>
                <a:spcPts val="0"/>
              </a:spcBef>
              <a:spcAft>
                <a:spcPts val="0"/>
              </a:spcAft>
              <a:buClr>
                <a:srgbClr val="00953A"/>
              </a:buClr>
              <a:buSzPts val="1400"/>
              <a:buFont typeface="Wingdings" panose="05000000000000000000" pitchFamily="2" charset="2"/>
              <a:buChar char="§"/>
            </a:pPr>
            <a:r>
              <a:rPr lang="fr-FR" sz="1400" b="0" i="0" u="none" strike="noStrike" cap="none" dirty="0">
                <a:solidFill>
                  <a:schemeClr val="dk1"/>
                </a:solidFill>
                <a:latin typeface="Arial"/>
                <a:ea typeface="Arial"/>
                <a:cs typeface="Arial"/>
                <a:sym typeface="Arial"/>
              </a:rPr>
              <a:t>Patients externes : 11 (32%)</a:t>
            </a:r>
            <a:endParaRPr lang="fr-FR" dirty="0"/>
          </a:p>
          <a:p>
            <a:pPr marL="742950" marR="0" lvl="1" indent="-285750" algn="l" rtl="0">
              <a:spcBef>
                <a:spcPts val="0"/>
              </a:spcBef>
              <a:spcAft>
                <a:spcPts val="0"/>
              </a:spcAft>
              <a:buClr>
                <a:srgbClr val="00953A"/>
              </a:buClr>
              <a:buSzPts val="1400"/>
              <a:buFont typeface="Wingdings" panose="05000000000000000000" pitchFamily="2" charset="2"/>
              <a:buChar char="§"/>
            </a:pPr>
            <a:r>
              <a:rPr lang="fr-FR" sz="1400" b="0" i="0" u="none" strike="noStrike" cap="none" dirty="0">
                <a:solidFill>
                  <a:schemeClr val="dk1"/>
                </a:solidFill>
                <a:latin typeface="Arial"/>
                <a:ea typeface="Arial"/>
                <a:cs typeface="Arial"/>
                <a:sym typeface="Arial"/>
              </a:rPr>
              <a:t>N'ont pas cherché à se faire soigner : 13 (38%)</a:t>
            </a:r>
          </a:p>
        </p:txBody>
      </p:sp>
      <p:grpSp>
        <p:nvGrpSpPr>
          <p:cNvPr id="610" name="Google Shape;610;p28"/>
          <p:cNvGrpSpPr/>
          <p:nvPr/>
        </p:nvGrpSpPr>
        <p:grpSpPr>
          <a:xfrm>
            <a:off x="1644917" y="4207356"/>
            <a:ext cx="3830622" cy="2462213"/>
            <a:chOff x="1975299" y="1364364"/>
            <a:chExt cx="3746522" cy="2591735"/>
          </a:xfrm>
        </p:grpSpPr>
        <p:sp>
          <p:nvSpPr>
            <p:cNvPr id="611" name="Google Shape;611;p28"/>
            <p:cNvSpPr txBox="1"/>
            <p:nvPr/>
          </p:nvSpPr>
          <p:spPr>
            <a:xfrm>
              <a:off x="1975299" y="1364364"/>
              <a:ext cx="3746522" cy="2591735"/>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274300" tIns="91425" rIns="182875" bIns="91425" anchor="t" anchorCtr="0">
              <a:spAutoFit/>
            </a:bodyPr>
            <a:lstStyle/>
            <a:p>
              <a:pPr marL="0" marR="0" lvl="0" indent="0" algn="ctr" rtl="0">
                <a:spcBef>
                  <a:spcPts val="0"/>
                </a:spcBef>
                <a:spcAft>
                  <a:spcPts val="0"/>
                </a:spcAft>
                <a:buNone/>
              </a:pPr>
              <a:r>
                <a:rPr lang="fr-FR" sz="1200" b="1" dirty="0">
                  <a:solidFill>
                    <a:schemeClr val="dk1"/>
                  </a:solidFill>
                  <a:latin typeface="Arial"/>
                  <a:ea typeface="Arial"/>
                  <a:cs typeface="Arial"/>
                  <a:sym typeface="Arial"/>
                </a:rPr>
                <a:t>Fréquence des symptômes chez les cas (n=34)</a:t>
              </a:r>
            </a:p>
            <a:p>
              <a:pPr marL="0" marR="0" lvl="0" indent="0" algn="ctr" rtl="0">
                <a:spcBef>
                  <a:spcPts val="0"/>
                </a:spcBef>
                <a:spcAft>
                  <a:spcPts val="0"/>
                </a:spcAft>
                <a:buNone/>
              </a:pPr>
              <a:endParaRPr lang="fr-FR" sz="12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p:txBody>
        </p:sp>
        <p:graphicFrame>
          <p:nvGraphicFramePr>
            <p:cNvPr id="612" name="Google Shape;612;p28"/>
            <p:cNvGraphicFramePr/>
            <p:nvPr/>
          </p:nvGraphicFramePr>
          <p:xfrm>
            <a:off x="2165998" y="1886146"/>
            <a:ext cx="3555823" cy="2036512"/>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613" name="Google Shape;613;p28"/>
          <p:cNvGrpSpPr/>
          <p:nvPr/>
        </p:nvGrpSpPr>
        <p:grpSpPr>
          <a:xfrm>
            <a:off x="5806470" y="1375172"/>
            <a:ext cx="3830296" cy="2832184"/>
            <a:chOff x="1975299" y="1364364"/>
            <a:chExt cx="3746522" cy="2783700"/>
          </a:xfrm>
        </p:grpSpPr>
        <p:sp>
          <p:nvSpPr>
            <p:cNvPr id="614" name="Google Shape;614;p28"/>
            <p:cNvSpPr txBox="1"/>
            <p:nvPr/>
          </p:nvSpPr>
          <p:spPr>
            <a:xfrm>
              <a:off x="1975299" y="1364364"/>
              <a:ext cx="3746400" cy="27837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274300" tIns="91425" rIns="182875" bIns="91425" anchor="t" anchorCtr="0">
              <a:spAutoFit/>
            </a:bodyPr>
            <a:lstStyle/>
            <a:p>
              <a:pPr marL="0" marR="0" lvl="0" indent="0" algn="ctr" rtl="0">
                <a:spcBef>
                  <a:spcPts val="0"/>
                </a:spcBef>
                <a:spcAft>
                  <a:spcPts val="0"/>
                </a:spcAft>
                <a:buNone/>
              </a:pPr>
              <a:r>
                <a:rPr lang="fr-FR" sz="1200" b="1" dirty="0">
                  <a:solidFill>
                    <a:schemeClr val="dk1"/>
                  </a:solidFill>
                  <a:latin typeface="Arial"/>
                  <a:ea typeface="Arial"/>
                  <a:cs typeface="Arial"/>
                  <a:sym typeface="Arial"/>
                </a:rPr>
                <a:t>Jour d</a:t>
              </a:r>
              <a:r>
                <a:rPr lang="fr-FR" sz="1200" b="1" dirty="0">
                  <a:solidFill>
                    <a:schemeClr val="dk1"/>
                  </a:solidFill>
                </a:rPr>
                <a:t>e début des symptômes</a:t>
              </a:r>
              <a:r>
                <a:rPr lang="fr-FR" sz="1200" b="1" dirty="0">
                  <a:solidFill>
                    <a:schemeClr val="dk1"/>
                  </a:solidFill>
                  <a:latin typeface="Arial"/>
                  <a:ea typeface="Arial"/>
                  <a:cs typeface="Arial"/>
                  <a:sym typeface="Arial"/>
                </a:rPr>
                <a:t> parmi les cas (n=34) </a:t>
              </a:r>
              <a:endParaRPr lang="fr-FR" dirty="0"/>
            </a:p>
            <a:p>
              <a:pPr marL="0" marR="0" lvl="0" indent="0" algn="ctr" rtl="0">
                <a:spcBef>
                  <a:spcPts val="0"/>
                </a:spcBef>
                <a:spcAft>
                  <a:spcPts val="0"/>
                </a:spcAft>
                <a:buNone/>
              </a:pPr>
              <a:endParaRPr lang="fr-FR" sz="1200" b="1" dirty="0">
                <a:solidFill>
                  <a:schemeClr val="dk1"/>
                </a:solidFill>
                <a:latin typeface="Arial"/>
                <a:ea typeface="Arial"/>
                <a:cs typeface="Arial"/>
                <a:sym typeface="Arial"/>
              </a:endParaRPr>
            </a:p>
            <a:p>
              <a:pPr marL="0" marR="0" lvl="0" indent="0" algn="ctr" rtl="0">
                <a:spcBef>
                  <a:spcPts val="0"/>
                </a:spcBef>
                <a:spcAft>
                  <a:spcPts val="0"/>
                </a:spcAft>
                <a:buNone/>
              </a:pPr>
              <a:endParaRPr lang="fr-FR" sz="1200" b="1" dirty="0">
                <a:solidFill>
                  <a:schemeClr val="dk1"/>
                </a:solidFill>
                <a:latin typeface="Arial"/>
                <a:ea typeface="Arial"/>
                <a:cs typeface="Arial"/>
                <a:sym typeface="Arial"/>
              </a:endParaRPr>
            </a:p>
            <a:p>
              <a:pPr marL="0" marR="0" lvl="0" indent="0" algn="ctr" rtl="0">
                <a:spcBef>
                  <a:spcPts val="0"/>
                </a:spcBef>
                <a:spcAft>
                  <a:spcPts val="0"/>
                </a:spcAft>
                <a:buNone/>
              </a:pPr>
              <a:endParaRPr lang="fr-FR" sz="12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p:txBody>
        </p:sp>
        <p:graphicFrame>
          <p:nvGraphicFramePr>
            <p:cNvPr id="615" name="Google Shape;615;p28"/>
            <p:cNvGraphicFramePr/>
            <p:nvPr>
              <p:extLst>
                <p:ext uri="{D42A27DB-BD31-4B8C-83A1-F6EECF244321}">
                  <p14:modId xmlns:p14="http://schemas.microsoft.com/office/powerpoint/2010/main" val="3496498953"/>
                </p:ext>
              </p:extLst>
            </p:nvPr>
          </p:nvGraphicFramePr>
          <p:xfrm>
            <a:off x="2165998" y="1686095"/>
            <a:ext cx="3555823" cy="2224531"/>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616" name="Google Shape;616;p28"/>
          <p:cNvGrpSpPr/>
          <p:nvPr/>
        </p:nvGrpSpPr>
        <p:grpSpPr>
          <a:xfrm>
            <a:off x="5806470" y="4190975"/>
            <a:ext cx="3830296" cy="2446824"/>
            <a:chOff x="5980832" y="4147554"/>
            <a:chExt cx="3657600" cy="2511462"/>
          </a:xfrm>
        </p:grpSpPr>
        <p:sp>
          <p:nvSpPr>
            <p:cNvPr id="617" name="Google Shape;617;p28"/>
            <p:cNvSpPr txBox="1"/>
            <p:nvPr/>
          </p:nvSpPr>
          <p:spPr>
            <a:xfrm>
              <a:off x="5980832" y="4147554"/>
              <a:ext cx="3657600" cy="2511462"/>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274300" tIns="91425" rIns="182875" bIns="91425" anchor="t" anchorCtr="0">
              <a:spAutoFit/>
            </a:bodyPr>
            <a:lstStyle/>
            <a:p>
              <a:pPr marL="0" marR="0" lvl="0" indent="0" algn="l" rtl="0">
                <a:spcBef>
                  <a:spcPts val="0"/>
                </a:spcBef>
                <a:spcAft>
                  <a:spcPts val="0"/>
                </a:spcAft>
                <a:buNone/>
              </a:pPr>
              <a:r>
                <a:rPr lang="fr-FR" sz="1300" b="1" dirty="0">
                  <a:solidFill>
                    <a:schemeClr val="dk1"/>
                  </a:solidFill>
                  <a:latin typeface="Arial"/>
                  <a:ea typeface="Arial"/>
                  <a:cs typeface="Arial"/>
                  <a:sym typeface="Arial"/>
                </a:rPr>
                <a:t>Les gâteaux de mariage et les cupcakes affichent les taux d'attaque les plus élevés</a:t>
              </a:r>
            </a:p>
            <a:p>
              <a:pPr marL="0" marR="0" lvl="0" indent="0" algn="l" rtl="0">
                <a:spcBef>
                  <a:spcPts val="0"/>
                </a:spcBef>
                <a:spcAft>
                  <a:spcPts val="0"/>
                </a:spcAft>
                <a:buNone/>
              </a:pPr>
              <a:endParaRPr lang="fr-FR" sz="1100" b="1" dirty="0">
                <a:solidFill>
                  <a:schemeClr val="dk1"/>
                </a:solidFill>
                <a:latin typeface="Arial"/>
                <a:ea typeface="Arial"/>
                <a:cs typeface="Arial"/>
                <a:sym typeface="Arial"/>
              </a:endParaRPr>
            </a:p>
            <a:p>
              <a:pPr marL="0" marR="0" lvl="0" indent="0" algn="l" rtl="0">
                <a:spcBef>
                  <a:spcPts val="0"/>
                </a:spcBef>
                <a:spcAft>
                  <a:spcPts val="0"/>
                </a:spcAft>
                <a:buNone/>
              </a:pPr>
              <a:endParaRPr lang="fr-FR" sz="1100" b="1" dirty="0">
                <a:solidFill>
                  <a:schemeClr val="dk1"/>
                </a:solidFill>
                <a:latin typeface="Arial"/>
                <a:ea typeface="Arial"/>
                <a:cs typeface="Arial"/>
                <a:sym typeface="Arial"/>
              </a:endParaRPr>
            </a:p>
            <a:p>
              <a:pPr marL="0" marR="0" lvl="0" indent="0" algn="l" rtl="0">
                <a:spcBef>
                  <a:spcPts val="0"/>
                </a:spcBef>
                <a:spcAft>
                  <a:spcPts val="0"/>
                </a:spcAft>
                <a:buNone/>
              </a:pPr>
              <a:endParaRPr lang="fr-FR" sz="1100" b="1" dirty="0">
                <a:solidFill>
                  <a:schemeClr val="dk1"/>
                </a:solidFill>
                <a:latin typeface="Arial"/>
                <a:ea typeface="Arial"/>
                <a:cs typeface="Arial"/>
                <a:sym typeface="Arial"/>
              </a:endParaRPr>
            </a:p>
            <a:p>
              <a:pPr marL="0" marR="0" lvl="0" indent="0" algn="l" rtl="0">
                <a:spcBef>
                  <a:spcPts val="0"/>
                </a:spcBef>
                <a:spcAft>
                  <a:spcPts val="0"/>
                </a:spcAft>
                <a:buNone/>
              </a:pPr>
              <a:endParaRPr lang="fr-FR" sz="1100" b="1" dirty="0">
                <a:solidFill>
                  <a:schemeClr val="dk1"/>
                </a:solidFill>
                <a:latin typeface="Arial"/>
                <a:ea typeface="Arial"/>
                <a:cs typeface="Arial"/>
                <a:sym typeface="Arial"/>
              </a:endParaRPr>
            </a:p>
            <a:p>
              <a:pPr marL="0" marR="0" lvl="0" indent="0" algn="l" rtl="0">
                <a:spcBef>
                  <a:spcPts val="0"/>
                </a:spcBef>
                <a:spcAft>
                  <a:spcPts val="0"/>
                </a:spcAft>
                <a:buNone/>
              </a:pPr>
              <a:endParaRPr lang="fr-FR" sz="1100" b="1" dirty="0">
                <a:solidFill>
                  <a:schemeClr val="dk1"/>
                </a:solidFill>
                <a:latin typeface="Arial"/>
                <a:ea typeface="Arial"/>
                <a:cs typeface="Arial"/>
                <a:sym typeface="Arial"/>
              </a:endParaRPr>
            </a:p>
            <a:p>
              <a:pPr marL="0" marR="0" lvl="0" indent="0" algn="l" rtl="0">
                <a:spcBef>
                  <a:spcPts val="0"/>
                </a:spcBef>
                <a:spcAft>
                  <a:spcPts val="0"/>
                </a:spcAft>
                <a:buNone/>
              </a:pPr>
              <a:endParaRPr lang="fr-FR" sz="1100" b="1" dirty="0">
                <a:solidFill>
                  <a:schemeClr val="dk1"/>
                </a:solidFill>
                <a:latin typeface="Arial"/>
                <a:ea typeface="Arial"/>
                <a:cs typeface="Arial"/>
                <a:sym typeface="Arial"/>
              </a:endParaRPr>
            </a:p>
            <a:p>
              <a:pPr marL="0" marR="0" lvl="0" indent="0" algn="l" rtl="0">
                <a:spcBef>
                  <a:spcPts val="0"/>
                </a:spcBef>
                <a:spcAft>
                  <a:spcPts val="0"/>
                </a:spcAft>
                <a:buNone/>
              </a:pPr>
              <a:endParaRPr lang="fr-FR" sz="1100" b="1" dirty="0">
                <a:solidFill>
                  <a:schemeClr val="dk1"/>
                </a:solidFill>
                <a:latin typeface="Arial"/>
                <a:ea typeface="Arial"/>
                <a:cs typeface="Arial"/>
                <a:sym typeface="Arial"/>
              </a:endParaRPr>
            </a:p>
            <a:p>
              <a:pPr marL="0" marR="0" lvl="0" indent="0" algn="l" rtl="0">
                <a:spcBef>
                  <a:spcPts val="0"/>
                </a:spcBef>
                <a:spcAft>
                  <a:spcPts val="0"/>
                </a:spcAft>
                <a:buNone/>
              </a:pPr>
              <a:endParaRPr lang="fr-FR" sz="1100" b="1" dirty="0">
                <a:solidFill>
                  <a:schemeClr val="dk1"/>
                </a:solidFill>
                <a:latin typeface="Arial"/>
                <a:ea typeface="Arial"/>
                <a:cs typeface="Arial"/>
                <a:sym typeface="Arial"/>
              </a:endParaRPr>
            </a:p>
            <a:p>
              <a:pPr marL="0" marR="0" lvl="0" indent="0" algn="l" rtl="0">
                <a:spcBef>
                  <a:spcPts val="0"/>
                </a:spcBef>
                <a:spcAft>
                  <a:spcPts val="0"/>
                </a:spcAft>
                <a:buNone/>
              </a:pPr>
              <a:endParaRPr lang="fr-FR" sz="1100" b="1" dirty="0">
                <a:solidFill>
                  <a:schemeClr val="dk1"/>
                </a:solidFill>
                <a:latin typeface="Arial"/>
                <a:ea typeface="Arial"/>
                <a:cs typeface="Arial"/>
                <a:sym typeface="Arial"/>
              </a:endParaRPr>
            </a:p>
            <a:p>
              <a:pPr marL="0" marR="0" lvl="0" indent="0" algn="l" rtl="0">
                <a:spcBef>
                  <a:spcPts val="0"/>
                </a:spcBef>
                <a:spcAft>
                  <a:spcPts val="0"/>
                </a:spcAft>
                <a:buNone/>
              </a:pPr>
              <a:br>
                <a:rPr lang="fr-FR" sz="1100" b="1" dirty="0">
                  <a:solidFill>
                    <a:schemeClr val="dk1"/>
                  </a:solidFill>
                  <a:latin typeface="Arial"/>
                  <a:ea typeface="Arial"/>
                  <a:cs typeface="Arial"/>
                  <a:sym typeface="Arial"/>
                </a:rPr>
              </a:br>
              <a:endParaRPr lang="fr-FR" sz="1100" b="1" dirty="0">
                <a:solidFill>
                  <a:schemeClr val="dk1"/>
                </a:solidFill>
                <a:latin typeface="Arial"/>
                <a:ea typeface="Arial"/>
                <a:cs typeface="Arial"/>
                <a:sym typeface="Arial"/>
              </a:endParaRPr>
            </a:p>
          </p:txBody>
        </p:sp>
        <p:grpSp>
          <p:nvGrpSpPr>
            <p:cNvPr id="618" name="Google Shape;618;p28"/>
            <p:cNvGrpSpPr/>
            <p:nvPr/>
          </p:nvGrpSpPr>
          <p:grpSpPr>
            <a:xfrm>
              <a:off x="6188417" y="4731565"/>
              <a:ext cx="3396010" cy="1579665"/>
              <a:chOff x="6013792" y="4752953"/>
              <a:chExt cx="3396010" cy="1579665"/>
            </a:xfrm>
          </p:grpSpPr>
          <p:pic>
            <p:nvPicPr>
              <p:cNvPr id="619" name="Google Shape;619;p28"/>
              <p:cNvPicPr preferRelativeResize="0"/>
              <p:nvPr/>
            </p:nvPicPr>
            <p:blipFill rotWithShape="1">
              <a:blip r:embed="rId5">
                <a:alphaModFix/>
              </a:blip>
              <a:srcRect l="17233" t="46475"/>
              <a:stretch/>
            </p:blipFill>
            <p:spPr>
              <a:xfrm>
                <a:off x="6580673" y="5201620"/>
                <a:ext cx="2829129" cy="1130998"/>
              </a:xfrm>
              <a:prstGeom prst="rect">
                <a:avLst/>
              </a:prstGeom>
              <a:noFill/>
              <a:ln>
                <a:noFill/>
              </a:ln>
            </p:spPr>
          </p:pic>
          <p:sp>
            <p:nvSpPr>
              <p:cNvPr id="620" name="Google Shape;620;p28"/>
              <p:cNvSpPr txBox="1"/>
              <p:nvPr/>
            </p:nvSpPr>
            <p:spPr>
              <a:xfrm>
                <a:off x="6441347" y="4752953"/>
                <a:ext cx="1559475" cy="2527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000" b="1" dirty="0">
                    <a:solidFill>
                      <a:schemeClr val="dk1"/>
                    </a:solidFill>
                    <a:latin typeface="Arial"/>
                    <a:ea typeface="Arial"/>
                    <a:cs typeface="Arial"/>
                    <a:sym typeface="Arial"/>
                  </a:rPr>
                  <a:t>Gâteau de mariage</a:t>
                </a:r>
                <a:endParaRPr lang="fr-FR" dirty="0"/>
              </a:p>
            </p:txBody>
          </p:sp>
          <p:sp>
            <p:nvSpPr>
              <p:cNvPr id="621" name="Google Shape;621;p28"/>
              <p:cNvSpPr txBox="1"/>
              <p:nvPr/>
            </p:nvSpPr>
            <p:spPr>
              <a:xfrm>
                <a:off x="8213302" y="4759108"/>
                <a:ext cx="776413"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000" b="1" dirty="0">
                    <a:solidFill>
                      <a:schemeClr val="dk1"/>
                    </a:solidFill>
                    <a:latin typeface="Arial"/>
                    <a:ea typeface="Arial"/>
                    <a:cs typeface="Arial"/>
                    <a:sym typeface="Arial"/>
                  </a:rPr>
                  <a:t>Cupcakes</a:t>
                </a:r>
                <a:endParaRPr lang="fr-FR" dirty="0"/>
              </a:p>
            </p:txBody>
          </p:sp>
          <p:sp>
            <p:nvSpPr>
              <p:cNvPr id="622" name="Google Shape;622;p28"/>
              <p:cNvSpPr txBox="1"/>
              <p:nvPr/>
            </p:nvSpPr>
            <p:spPr>
              <a:xfrm>
                <a:off x="6955260" y="4975283"/>
                <a:ext cx="606334" cy="3158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700" dirty="0">
                    <a:solidFill>
                      <a:schemeClr val="dk1"/>
                    </a:solidFill>
                    <a:latin typeface="Arial"/>
                    <a:ea typeface="Arial"/>
                    <a:cs typeface="Arial"/>
                    <a:sym typeface="Arial"/>
                  </a:rPr>
                  <a:t>Pas malade</a:t>
                </a:r>
                <a:endParaRPr lang="fr-FR" dirty="0"/>
              </a:p>
            </p:txBody>
          </p:sp>
          <p:sp>
            <p:nvSpPr>
              <p:cNvPr id="623" name="Google Shape;623;p28"/>
              <p:cNvSpPr txBox="1"/>
              <p:nvPr/>
            </p:nvSpPr>
            <p:spPr>
              <a:xfrm>
                <a:off x="6107944" y="5260753"/>
                <a:ext cx="582693" cy="20534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700" dirty="0">
                    <a:solidFill>
                      <a:schemeClr val="dk1"/>
                    </a:solidFill>
                    <a:latin typeface="Arial"/>
                    <a:ea typeface="Arial"/>
                    <a:cs typeface="Arial"/>
                    <a:sym typeface="Arial"/>
                  </a:rPr>
                  <a:t>Exposé</a:t>
                </a:r>
                <a:endParaRPr lang="fr-FR" dirty="0"/>
              </a:p>
            </p:txBody>
          </p:sp>
          <p:sp>
            <p:nvSpPr>
              <p:cNvPr id="624" name="Google Shape;624;p28"/>
              <p:cNvSpPr txBox="1"/>
              <p:nvPr/>
            </p:nvSpPr>
            <p:spPr>
              <a:xfrm>
                <a:off x="6013792" y="5554234"/>
                <a:ext cx="703092" cy="20534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700" dirty="0">
                    <a:solidFill>
                      <a:schemeClr val="dk1"/>
                    </a:solidFill>
                    <a:latin typeface="Arial"/>
                    <a:ea typeface="Arial"/>
                    <a:cs typeface="Arial"/>
                    <a:sym typeface="Arial"/>
                  </a:rPr>
                  <a:t>Non exposé</a:t>
                </a:r>
                <a:endParaRPr lang="fr-FR" dirty="0"/>
              </a:p>
            </p:txBody>
          </p:sp>
          <p:sp>
            <p:nvSpPr>
              <p:cNvPr id="625" name="Google Shape;625;p28"/>
              <p:cNvSpPr txBox="1"/>
              <p:nvPr/>
            </p:nvSpPr>
            <p:spPr>
              <a:xfrm>
                <a:off x="6516563" y="5026873"/>
                <a:ext cx="512898" cy="20534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700" dirty="0">
                    <a:solidFill>
                      <a:schemeClr val="dk1"/>
                    </a:solidFill>
                    <a:latin typeface="Arial"/>
                    <a:ea typeface="Arial"/>
                    <a:cs typeface="Arial"/>
                    <a:sym typeface="Arial"/>
                  </a:rPr>
                  <a:t>Malade</a:t>
                </a:r>
                <a:endParaRPr lang="fr-FR" dirty="0"/>
              </a:p>
            </p:txBody>
          </p:sp>
          <p:sp>
            <p:nvSpPr>
              <p:cNvPr id="626" name="Google Shape;626;p28"/>
              <p:cNvSpPr txBox="1"/>
              <p:nvPr/>
            </p:nvSpPr>
            <p:spPr>
              <a:xfrm>
                <a:off x="7561593" y="5026873"/>
                <a:ext cx="333000" cy="20534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700" dirty="0">
                    <a:solidFill>
                      <a:schemeClr val="dk1"/>
                    </a:solidFill>
                    <a:latin typeface="Arial"/>
                    <a:ea typeface="Arial"/>
                    <a:cs typeface="Arial"/>
                    <a:sym typeface="Arial"/>
                  </a:rPr>
                  <a:t>AR</a:t>
                </a:r>
                <a:endParaRPr lang="fr-FR" dirty="0"/>
              </a:p>
            </p:txBody>
          </p:sp>
          <p:sp>
            <p:nvSpPr>
              <p:cNvPr id="627" name="Google Shape;627;p28"/>
              <p:cNvSpPr txBox="1"/>
              <p:nvPr/>
            </p:nvSpPr>
            <p:spPr>
              <a:xfrm>
                <a:off x="8365893" y="4975283"/>
                <a:ext cx="606333" cy="3158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700" dirty="0">
                    <a:solidFill>
                      <a:schemeClr val="dk1"/>
                    </a:solidFill>
                    <a:latin typeface="Arial"/>
                    <a:ea typeface="Arial"/>
                    <a:cs typeface="Arial"/>
                    <a:sym typeface="Arial"/>
                  </a:rPr>
                  <a:t>Pas malade</a:t>
                </a:r>
                <a:endParaRPr lang="fr-FR" dirty="0"/>
              </a:p>
            </p:txBody>
          </p:sp>
          <p:sp>
            <p:nvSpPr>
              <p:cNvPr id="628" name="Google Shape;628;p28"/>
              <p:cNvSpPr txBox="1"/>
              <p:nvPr/>
            </p:nvSpPr>
            <p:spPr>
              <a:xfrm>
                <a:off x="8007090" y="5026874"/>
                <a:ext cx="559406" cy="20534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700" dirty="0">
                    <a:solidFill>
                      <a:schemeClr val="dk1"/>
                    </a:solidFill>
                    <a:latin typeface="Arial"/>
                    <a:ea typeface="Arial"/>
                    <a:cs typeface="Arial"/>
                    <a:sym typeface="Arial"/>
                  </a:rPr>
                  <a:t>Malade</a:t>
                </a:r>
                <a:endParaRPr lang="fr-FR" dirty="0"/>
              </a:p>
            </p:txBody>
          </p:sp>
          <p:sp>
            <p:nvSpPr>
              <p:cNvPr id="629" name="Google Shape;629;p28"/>
              <p:cNvSpPr txBox="1"/>
              <p:nvPr/>
            </p:nvSpPr>
            <p:spPr>
              <a:xfrm>
                <a:off x="9053221" y="5033333"/>
                <a:ext cx="333000" cy="20534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700" dirty="0">
                    <a:solidFill>
                      <a:schemeClr val="dk1"/>
                    </a:solidFill>
                    <a:latin typeface="Arial"/>
                    <a:ea typeface="Arial"/>
                    <a:cs typeface="Arial"/>
                    <a:sym typeface="Arial"/>
                  </a:rPr>
                  <a:t>AR</a:t>
                </a:r>
                <a:endParaRPr lang="fr-FR" dirty="0"/>
              </a:p>
            </p:txBody>
          </p:sp>
        </p:gr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34"/>
        <p:cNvGrpSpPr/>
        <p:nvPr/>
      </p:nvGrpSpPr>
      <p:grpSpPr>
        <a:xfrm>
          <a:off x="0" y="0"/>
          <a:ext cx="0" cy="0"/>
          <a:chOff x="0" y="0"/>
          <a:chExt cx="0" cy="0"/>
        </a:xfrm>
      </p:grpSpPr>
      <p:sp>
        <p:nvSpPr>
          <p:cNvPr id="635" name="Google Shape;635;p29"/>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400"/>
              <a:buChar char="•"/>
            </a:pPr>
            <a:r>
              <a:rPr lang="fr-FR" sz="2400" dirty="0"/>
              <a:t>Discussion = qu'avons-nous appris ?</a:t>
            </a:r>
            <a:endParaRPr lang="fr-FR" dirty="0"/>
          </a:p>
          <a:p>
            <a:pPr lvl="1" algn="l" rtl="0">
              <a:lnSpc>
                <a:spcPct val="100000"/>
              </a:lnSpc>
              <a:spcBef>
                <a:spcPts val="1000"/>
              </a:spcBef>
              <a:spcAft>
                <a:spcPts val="0"/>
              </a:spcAft>
              <a:buSzPts val="2000"/>
            </a:pPr>
            <a:r>
              <a:rPr lang="fr-FR" sz="2000" dirty="0"/>
              <a:t>Interpréter (ne pas répéter) les principaux résultats</a:t>
            </a:r>
            <a:endParaRPr lang="fr-FR" dirty="0"/>
          </a:p>
          <a:p>
            <a:pPr lvl="1" algn="l" rtl="0">
              <a:lnSpc>
                <a:spcPct val="100000"/>
              </a:lnSpc>
              <a:spcBef>
                <a:spcPts val="1000"/>
              </a:spcBef>
              <a:spcAft>
                <a:spcPts val="0"/>
              </a:spcAft>
              <a:buSzPts val="2000"/>
            </a:pPr>
            <a:r>
              <a:rPr lang="fr-FR" sz="2000" dirty="0"/>
              <a:t>Relier les résultats aux objectifs de l'étude</a:t>
            </a:r>
            <a:endParaRPr lang="fr-FR" dirty="0"/>
          </a:p>
          <a:p>
            <a:pPr lvl="1" algn="l" rtl="0">
              <a:lnSpc>
                <a:spcPct val="100000"/>
              </a:lnSpc>
              <a:spcBef>
                <a:spcPts val="1000"/>
              </a:spcBef>
              <a:spcAft>
                <a:spcPts val="0"/>
              </a:spcAft>
              <a:buSzPts val="2000"/>
            </a:pPr>
            <a:r>
              <a:rPr lang="fr-FR" sz="2000" dirty="0"/>
              <a:t>Rétablir la pertinence de la santé publique</a:t>
            </a:r>
            <a:endParaRPr lang="fr-FR" dirty="0"/>
          </a:p>
          <a:p>
            <a:pPr lvl="1" algn="l" rtl="0">
              <a:lnSpc>
                <a:spcPct val="100000"/>
              </a:lnSpc>
              <a:spcBef>
                <a:spcPts val="1000"/>
              </a:spcBef>
              <a:spcAft>
                <a:spcPts val="0"/>
              </a:spcAft>
              <a:buSzPts val="2000"/>
            </a:pPr>
            <a:r>
              <a:rPr lang="fr-FR" sz="2000" dirty="0"/>
              <a:t>Reconnaître les limites</a:t>
            </a:r>
            <a:endParaRPr lang="fr-FR" dirty="0"/>
          </a:p>
          <a:p>
            <a:pPr lvl="1" algn="l" rtl="0">
              <a:lnSpc>
                <a:spcPct val="100000"/>
              </a:lnSpc>
              <a:spcBef>
                <a:spcPts val="1000"/>
              </a:spcBef>
              <a:spcAft>
                <a:spcPts val="0"/>
              </a:spcAft>
              <a:buSzPts val="2000"/>
            </a:pPr>
            <a:r>
              <a:rPr lang="fr-FR" sz="2000" dirty="0"/>
              <a:t>Conclusions</a:t>
            </a:r>
            <a:endParaRPr lang="fr-FR" dirty="0"/>
          </a:p>
          <a:p>
            <a:pPr lvl="1" algn="l" rtl="0">
              <a:lnSpc>
                <a:spcPct val="100000"/>
              </a:lnSpc>
              <a:spcBef>
                <a:spcPts val="1000"/>
              </a:spcBef>
              <a:spcAft>
                <a:spcPts val="0"/>
              </a:spcAft>
              <a:buSzPts val="2000"/>
            </a:pPr>
            <a:r>
              <a:rPr lang="fr-FR" sz="2000" dirty="0"/>
              <a:t>Formuler des recommandations</a:t>
            </a:r>
            <a:endParaRPr lang="fr-FR" dirty="0"/>
          </a:p>
          <a:p>
            <a:pPr marL="228600" lvl="0" indent="-228600" algn="l" rtl="0">
              <a:lnSpc>
                <a:spcPct val="100000"/>
              </a:lnSpc>
              <a:spcBef>
                <a:spcPts val="1000"/>
              </a:spcBef>
              <a:spcAft>
                <a:spcPts val="0"/>
              </a:spcAft>
              <a:buClr>
                <a:schemeClr val="dk1"/>
              </a:buClr>
              <a:buSzPts val="2400"/>
              <a:buChar char="•"/>
            </a:pPr>
            <a:r>
              <a:rPr lang="fr-FR" sz="2400" dirty="0"/>
              <a:t>2-3 minutes</a:t>
            </a:r>
            <a:endParaRPr lang="fr-FR" dirty="0"/>
          </a:p>
        </p:txBody>
      </p:sp>
      <p:sp>
        <p:nvSpPr>
          <p:cNvPr id="636" name="Google Shape;636;p29"/>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Structure : Discussion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g3463159ad0b_1_1317"/>
          <p:cNvSpPr txBox="1">
            <a:spLocks noGrp="1"/>
          </p:cNvSpPr>
          <p:nvPr>
            <p:ph sz="half" idx="2"/>
          </p:nvPr>
        </p:nvSpPr>
        <p:spPr>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800"/>
              <a:buFont typeface="Arial"/>
              <a:buNone/>
            </a:pPr>
            <a:r>
              <a:rPr lang="fr-FR" b="1"/>
              <a:t>À la fin de cette leçon, vous pourrez :</a:t>
            </a:r>
          </a:p>
          <a:p>
            <a:pPr marL="457200" lvl="0" indent="-457200" algn="l" rtl="0">
              <a:spcBef>
                <a:spcPts val="1000"/>
              </a:spcBef>
              <a:spcAft>
                <a:spcPts val="0"/>
              </a:spcAft>
              <a:buSzPts val="2800"/>
              <a:buChar char="•"/>
            </a:pPr>
            <a:r>
              <a:rPr lang="fr-FR" b="0" dirty="0"/>
              <a:t>Décrire les caractéristiques d'une présentation solide</a:t>
            </a:r>
          </a:p>
          <a:p>
            <a:pPr marL="457200" lvl="0" indent="-457200" algn="l" rtl="0">
              <a:spcBef>
                <a:spcPts val="1000"/>
              </a:spcBef>
              <a:spcAft>
                <a:spcPts val="0"/>
              </a:spcAft>
              <a:buSzPts val="2800"/>
              <a:buChar char="•"/>
            </a:pPr>
            <a:r>
              <a:rPr lang="fr-FR" b="0" dirty="0"/>
              <a:t>Énumérer les étapes de la stratégie de présentation </a:t>
            </a:r>
          </a:p>
          <a:p>
            <a:pPr marL="457200" lvl="0" indent="-457200" algn="l" rtl="0">
              <a:spcBef>
                <a:spcPts val="1000"/>
              </a:spcBef>
              <a:spcAft>
                <a:spcPts val="0"/>
              </a:spcAft>
              <a:buSzPts val="2800"/>
              <a:buChar char="•"/>
            </a:pPr>
            <a:r>
              <a:rPr lang="fr-FR" b="0" dirty="0"/>
              <a:t>Élaborer un objectif de communication unique et primordial </a:t>
            </a:r>
            <a:br>
              <a:rPr lang="fr-FR" b="0" dirty="0"/>
            </a:br>
            <a:r>
              <a:rPr lang="fr-FR" b="0" dirty="0"/>
              <a:t>(SOCO</a:t>
            </a:r>
            <a:r>
              <a:rPr lang="fr-FR" b="0" i="1" dirty="0">
                <a:solidFill>
                  <a:srgbClr val="1155CC"/>
                </a:solidFill>
              </a:rPr>
              <a:t> </a:t>
            </a:r>
            <a:r>
              <a:rPr lang="fr-FR" b="0" i="1" dirty="0">
                <a:highlight>
                  <a:schemeClr val="lt1"/>
                </a:highlight>
              </a:rPr>
              <a:t>en anglais</a:t>
            </a:r>
            <a:r>
              <a:rPr lang="fr-FR" b="0" dirty="0"/>
              <a:t>)</a:t>
            </a:r>
          </a:p>
          <a:p>
            <a:pPr marL="457200" lvl="0" indent="-457200" algn="l" rtl="0">
              <a:spcBef>
                <a:spcPts val="1000"/>
              </a:spcBef>
              <a:spcAft>
                <a:spcPts val="0"/>
              </a:spcAft>
              <a:buSzPts val="2800"/>
              <a:buChar char="•"/>
            </a:pPr>
            <a:r>
              <a:rPr lang="fr-FR" b="0" dirty="0"/>
              <a:t>Décrire et organiser une présentation en utilisant la structure traditionnelle d'une présentation technique</a:t>
            </a:r>
          </a:p>
          <a:p>
            <a:pPr marL="457200" lvl="0" indent="-457200" algn="l" rtl="0">
              <a:spcBef>
                <a:spcPts val="1000"/>
              </a:spcBef>
              <a:spcAft>
                <a:spcPts val="0"/>
              </a:spcAft>
              <a:buSzPts val="2800"/>
              <a:buChar char="•"/>
            </a:pPr>
            <a:r>
              <a:rPr lang="fr-FR" b="0" dirty="0"/>
              <a:t>Faire une brève présentation à un public cible</a:t>
            </a:r>
          </a:p>
          <a:p>
            <a:pPr marL="0" lvl="0" indent="0" algn="l" rtl="0">
              <a:spcBef>
                <a:spcPts val="500"/>
              </a:spcBef>
              <a:spcAft>
                <a:spcPts val="500"/>
              </a:spcAft>
              <a:buNone/>
            </a:pPr>
            <a:endParaRPr lang="fr-F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30"/>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000"/>
              <a:buFont typeface="Libre Franklin Medium"/>
              <a:buNone/>
            </a:pPr>
            <a:r>
              <a:rPr lang="fr-FR" sz="4000" dirty="0">
                <a:latin typeface="Franklin Gothic Medium" panose="020B0603020102020204" pitchFamily="34" charset="0"/>
              </a:rPr>
              <a:t>Structure : Discussion - Exemple de diapositives</a:t>
            </a:r>
          </a:p>
        </p:txBody>
      </p:sp>
      <p:sp>
        <p:nvSpPr>
          <p:cNvPr id="643" name="Google Shape;643;p30"/>
          <p:cNvSpPr txBox="1"/>
          <p:nvPr/>
        </p:nvSpPr>
        <p:spPr>
          <a:xfrm>
            <a:off x="838200" y="1544332"/>
            <a:ext cx="5257800" cy="4093398"/>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274300" tIns="91425" rIns="182875" bIns="91425" anchor="t" anchorCtr="0">
            <a:spAutoFit/>
          </a:bodyPr>
          <a:lstStyle/>
          <a:p>
            <a:pPr marL="0" marR="0" lvl="0" indent="0" algn="l" rtl="0">
              <a:spcBef>
                <a:spcPts val="0"/>
              </a:spcBef>
              <a:spcAft>
                <a:spcPts val="0"/>
              </a:spcAft>
              <a:buNone/>
            </a:pPr>
            <a:r>
              <a:rPr lang="fr-FR" sz="2400" b="1" dirty="0">
                <a:solidFill>
                  <a:schemeClr val="dk1"/>
                </a:solidFill>
                <a:latin typeface="Arial"/>
                <a:ea typeface="Arial"/>
                <a:cs typeface="Arial"/>
                <a:sym typeface="Arial"/>
              </a:rPr>
              <a:t>Conclusion</a:t>
            </a:r>
            <a:endParaRPr lang="fr-FR" sz="1800" dirty="0">
              <a:solidFill>
                <a:schemeClr val="dk1"/>
              </a:solidFill>
              <a:latin typeface="Arial"/>
              <a:ea typeface="Arial"/>
              <a:cs typeface="Arial"/>
              <a:sym typeface="Arial"/>
            </a:endParaRPr>
          </a:p>
          <a:p>
            <a:pPr marL="0" marR="0" lvl="0" indent="0" algn="l" rtl="0">
              <a:spcBef>
                <a:spcPts val="0"/>
              </a:spcBef>
              <a:spcAft>
                <a:spcPts val="0"/>
              </a:spcAft>
              <a:buNone/>
            </a:pPr>
            <a:endParaRPr lang="fr-FR" sz="2000"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2000"/>
              <a:buFont typeface="Arial"/>
              <a:buChar char="•"/>
            </a:pPr>
            <a:r>
              <a:rPr lang="fr-FR" sz="2000" dirty="0">
                <a:solidFill>
                  <a:schemeClr val="dk1"/>
                </a:solidFill>
                <a:latin typeface="Arial"/>
                <a:ea typeface="Arial"/>
                <a:cs typeface="Arial"/>
                <a:sym typeface="Arial"/>
              </a:rPr>
              <a:t>L</a:t>
            </a:r>
            <a:r>
              <a:rPr lang="fr-FR" sz="2000" dirty="0">
                <a:solidFill>
                  <a:schemeClr val="dk1"/>
                </a:solidFill>
              </a:rPr>
              <a:t>a flambée épidémique</a:t>
            </a:r>
            <a:r>
              <a:rPr lang="fr-FR" sz="2000" dirty="0">
                <a:solidFill>
                  <a:schemeClr val="dk1"/>
                </a:solidFill>
                <a:latin typeface="Arial"/>
                <a:ea typeface="Arial"/>
                <a:cs typeface="Arial"/>
                <a:sym typeface="Arial"/>
              </a:rPr>
              <a:t> de salmonelles qui a touché les participants à la fête de mariage organisée à Batumi du 17 au 19 juin était liée à la consommation du gâteau de mariage.</a:t>
            </a:r>
            <a:endParaRPr lang="fr-FR" dirty="0"/>
          </a:p>
          <a:p>
            <a:pPr marL="285750" marR="0" lvl="0" indent="-285750" algn="l" rtl="0">
              <a:spcBef>
                <a:spcPts val="0"/>
              </a:spcBef>
              <a:spcAft>
                <a:spcPts val="0"/>
              </a:spcAft>
              <a:buClr>
                <a:schemeClr val="dk1"/>
              </a:buClr>
              <a:buSzPts val="2000"/>
              <a:buFont typeface="Arial"/>
              <a:buChar char="•"/>
            </a:pPr>
            <a:r>
              <a:rPr lang="fr-FR" sz="2000" dirty="0">
                <a:solidFill>
                  <a:schemeClr val="dk1"/>
                </a:solidFill>
                <a:latin typeface="Arial"/>
                <a:ea typeface="Arial"/>
                <a:cs typeface="Arial"/>
                <a:sym typeface="Arial"/>
              </a:rPr>
              <a:t>Limites :</a:t>
            </a:r>
            <a:endParaRPr lang="fr-FR" dirty="0"/>
          </a:p>
          <a:p>
            <a:pPr marL="742950" marR="0" lvl="1" indent="-285750" algn="l" rtl="0">
              <a:spcBef>
                <a:spcPts val="0"/>
              </a:spcBef>
              <a:spcAft>
                <a:spcPts val="0"/>
              </a:spcAft>
              <a:buClr>
                <a:srgbClr val="00953A"/>
              </a:buClr>
              <a:buSzPts val="1800"/>
              <a:buFont typeface="Wingdings" panose="05000000000000000000" pitchFamily="2" charset="2"/>
              <a:buChar char="§"/>
            </a:pPr>
            <a:r>
              <a:rPr lang="fr-FR" sz="1800" b="0" i="0" u="none" strike="noStrike" cap="none" dirty="0">
                <a:solidFill>
                  <a:schemeClr val="dk1"/>
                </a:solidFill>
                <a:latin typeface="Arial"/>
                <a:ea typeface="Arial"/>
                <a:cs typeface="Arial"/>
                <a:sym typeface="Arial"/>
              </a:rPr>
              <a:t>Les aliments n'ont pas été examinés pour détecter la présence d'un agent étiologique.</a:t>
            </a:r>
            <a:endParaRPr lang="fr-FR" dirty="0"/>
          </a:p>
          <a:p>
            <a:pPr marL="742950" marR="0" lvl="1" indent="-285750" algn="l" rtl="0">
              <a:spcBef>
                <a:spcPts val="0"/>
              </a:spcBef>
              <a:spcAft>
                <a:spcPts val="0"/>
              </a:spcAft>
              <a:buClr>
                <a:srgbClr val="00953A"/>
              </a:buClr>
              <a:buSzPts val="1800"/>
              <a:buFont typeface="Wingdings" panose="05000000000000000000" pitchFamily="2" charset="2"/>
              <a:buChar char="§"/>
            </a:pPr>
            <a:r>
              <a:rPr lang="fr-FR" sz="1800" b="0" i="0" u="none" strike="noStrike" cap="none" dirty="0">
                <a:solidFill>
                  <a:schemeClr val="dk1"/>
                </a:solidFill>
                <a:latin typeface="Arial"/>
                <a:ea typeface="Arial"/>
                <a:cs typeface="Arial"/>
                <a:sym typeface="Arial"/>
              </a:rPr>
              <a:t>L'enquête n'a pas été menée « de la ferme à la fourchette »</a:t>
            </a:r>
            <a:endParaRPr lang="fr-FR" dirty="0"/>
          </a:p>
        </p:txBody>
      </p:sp>
      <p:sp>
        <p:nvSpPr>
          <p:cNvPr id="644" name="Google Shape;644;p30"/>
          <p:cNvSpPr txBox="1"/>
          <p:nvPr/>
        </p:nvSpPr>
        <p:spPr>
          <a:xfrm>
            <a:off x="6318572" y="1544332"/>
            <a:ext cx="5257800" cy="4093398"/>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274300" tIns="91425" rIns="182875" bIns="91425" anchor="t" anchorCtr="0">
            <a:noAutofit/>
          </a:bodyPr>
          <a:lstStyle/>
          <a:p>
            <a:pPr marL="0" marR="0" lvl="0" indent="0" algn="l" rtl="0">
              <a:spcBef>
                <a:spcPts val="0"/>
              </a:spcBef>
              <a:spcAft>
                <a:spcPts val="0"/>
              </a:spcAft>
              <a:buNone/>
            </a:pPr>
            <a:r>
              <a:rPr lang="fr-FR" sz="2400" b="1" dirty="0">
                <a:solidFill>
                  <a:schemeClr val="dk1"/>
                </a:solidFill>
                <a:latin typeface="Arial"/>
                <a:ea typeface="Arial"/>
                <a:cs typeface="Arial"/>
                <a:sym typeface="Arial"/>
              </a:rPr>
              <a:t>Actions et recommandations en matière de santé publique</a:t>
            </a:r>
            <a:endParaRPr lang="fr-FR" sz="1800" dirty="0">
              <a:solidFill>
                <a:schemeClr val="dk1"/>
              </a:solidFill>
              <a:latin typeface="Arial"/>
              <a:ea typeface="Arial"/>
              <a:cs typeface="Arial"/>
              <a:sym typeface="Arial"/>
            </a:endParaRPr>
          </a:p>
          <a:p>
            <a:pPr marL="285750" marR="0" lvl="0" indent="-196850" algn="l" rtl="0">
              <a:spcBef>
                <a:spcPts val="0"/>
              </a:spcBef>
              <a:spcAft>
                <a:spcPts val="0"/>
              </a:spcAft>
              <a:buClr>
                <a:schemeClr val="dk1"/>
              </a:buClr>
              <a:buSzPts val="1400"/>
              <a:buFont typeface="Arial"/>
              <a:buNone/>
            </a:pPr>
            <a:endParaRPr lang="fr-FR" sz="1400"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2000"/>
              <a:buFont typeface="Arial"/>
              <a:buChar char="•"/>
            </a:pPr>
            <a:r>
              <a:rPr lang="fr-FR" sz="2000" dirty="0">
                <a:solidFill>
                  <a:schemeClr val="dk1"/>
                </a:solidFill>
                <a:latin typeface="Arial"/>
                <a:ea typeface="Arial"/>
                <a:cs typeface="Arial"/>
                <a:sym typeface="Arial"/>
              </a:rPr>
              <a:t>Les restes ont été jetés</a:t>
            </a:r>
            <a:endParaRPr lang="fr-FR" dirty="0"/>
          </a:p>
          <a:p>
            <a:pPr marL="285750" marR="0" lvl="0" indent="-285750" algn="l" rtl="0">
              <a:spcBef>
                <a:spcPts val="0"/>
              </a:spcBef>
              <a:spcAft>
                <a:spcPts val="0"/>
              </a:spcAft>
              <a:buClr>
                <a:schemeClr val="dk1"/>
              </a:buClr>
              <a:buSzPts val="2000"/>
              <a:buFont typeface="Arial"/>
              <a:buChar char="•"/>
            </a:pPr>
            <a:r>
              <a:rPr lang="fr-FR" sz="2000" dirty="0">
                <a:solidFill>
                  <a:schemeClr val="dk1"/>
                </a:solidFill>
                <a:latin typeface="Arial"/>
                <a:ea typeface="Arial"/>
                <a:cs typeface="Arial"/>
                <a:sym typeface="Arial"/>
              </a:rPr>
              <a:t>Les manipulateurs de denrées alimentaires ont reçu des instructions sur les normes de sécurité alimentaire </a:t>
            </a:r>
            <a:br>
              <a:rPr lang="fr-FR" sz="2000" dirty="0">
                <a:solidFill>
                  <a:schemeClr val="dk1"/>
                </a:solidFill>
                <a:latin typeface="Arial"/>
                <a:ea typeface="Arial"/>
                <a:cs typeface="Arial"/>
                <a:sym typeface="Arial"/>
              </a:rPr>
            </a:br>
            <a:r>
              <a:rPr lang="fr-FR" sz="2000" dirty="0">
                <a:solidFill>
                  <a:schemeClr val="dk1"/>
                </a:solidFill>
                <a:latin typeface="Arial"/>
                <a:ea typeface="Arial"/>
                <a:cs typeface="Arial"/>
                <a:sym typeface="Arial"/>
              </a:rPr>
              <a:t>et les réglementations</a:t>
            </a:r>
          </a:p>
          <a:p>
            <a:pPr marL="285750" marR="0" lvl="0" indent="-285750" algn="l" rtl="0">
              <a:spcBef>
                <a:spcPts val="0"/>
              </a:spcBef>
              <a:spcAft>
                <a:spcPts val="0"/>
              </a:spcAft>
              <a:buClr>
                <a:schemeClr val="dk1"/>
              </a:buClr>
              <a:buSzPts val="2000"/>
              <a:buFont typeface="Arial"/>
              <a:buChar char="•"/>
            </a:pPr>
            <a:r>
              <a:rPr lang="fr-FR" sz="2000" dirty="0">
                <a:solidFill>
                  <a:schemeClr val="dk1"/>
                </a:solidFill>
                <a:latin typeface="Arial"/>
                <a:ea typeface="Arial"/>
                <a:cs typeface="Arial"/>
                <a:sym typeface="Arial"/>
              </a:rPr>
              <a:t>Recommandation visant à améliorer la collaboration entre les centres de santé publique et l'agence nationale de sécurité alimentaire sécurité alimentaire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49"/>
        <p:cNvGrpSpPr/>
        <p:nvPr/>
      </p:nvGrpSpPr>
      <p:grpSpPr>
        <a:xfrm>
          <a:off x="0" y="0"/>
          <a:ext cx="0" cy="0"/>
          <a:chOff x="0" y="0"/>
          <a:chExt cx="0" cy="0"/>
        </a:xfrm>
      </p:grpSpPr>
      <p:sp>
        <p:nvSpPr>
          <p:cNvPr id="650" name="Google Shape;650;p31"/>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0" algn="l" rtl="0">
              <a:lnSpc>
                <a:spcPct val="100000"/>
              </a:lnSpc>
              <a:spcBef>
                <a:spcPts val="0"/>
              </a:spcBef>
              <a:spcAft>
                <a:spcPts val="0"/>
              </a:spcAft>
              <a:buNone/>
            </a:pPr>
            <a:endParaRPr lang="fr-FR" dirty="0"/>
          </a:p>
          <a:p>
            <a:pPr marL="228600" lvl="0" indent="-228600" algn="l" rtl="0">
              <a:lnSpc>
                <a:spcPct val="100000"/>
              </a:lnSpc>
              <a:spcBef>
                <a:spcPts val="0"/>
              </a:spcBef>
              <a:spcAft>
                <a:spcPts val="0"/>
              </a:spcAft>
              <a:buClr>
                <a:schemeClr val="dk1"/>
              </a:buClr>
              <a:buSzPts val="2800"/>
              <a:buChar char="•"/>
            </a:pPr>
            <a:r>
              <a:rPr lang="fr-FR" dirty="0"/>
              <a:t>Coauteurs et autres contributeurs</a:t>
            </a:r>
          </a:p>
          <a:p>
            <a:pPr marL="228600" lvl="0" indent="-228600" algn="l" rtl="0">
              <a:lnSpc>
                <a:spcPct val="100000"/>
              </a:lnSpc>
              <a:spcBef>
                <a:spcPts val="1000"/>
              </a:spcBef>
              <a:spcAft>
                <a:spcPts val="0"/>
              </a:spcAft>
              <a:buClr>
                <a:schemeClr val="dk1"/>
              </a:buClr>
              <a:buSzPts val="2800"/>
              <a:buChar char="•"/>
            </a:pPr>
            <a:r>
              <a:rPr lang="fr-FR" dirty="0"/>
              <a:t>Ajouter des logos (généralement les mêmes que sur la diapositive de titre)</a:t>
            </a:r>
          </a:p>
          <a:p>
            <a:pPr marL="228600" lvl="0" indent="-228600" algn="l" rtl="0">
              <a:lnSpc>
                <a:spcPct val="100000"/>
              </a:lnSpc>
              <a:spcBef>
                <a:spcPts val="1000"/>
              </a:spcBef>
              <a:spcAft>
                <a:spcPts val="0"/>
              </a:spcAft>
              <a:buClr>
                <a:schemeClr val="dk1"/>
              </a:buClr>
              <a:buSzPts val="2800"/>
              <a:buChar char="•"/>
            </a:pPr>
            <a:r>
              <a:rPr lang="fr-FR" dirty="0"/>
              <a:t>Vos derniers mots : « Merci »</a:t>
            </a:r>
          </a:p>
        </p:txBody>
      </p:sp>
      <p:sp>
        <p:nvSpPr>
          <p:cNvPr id="651" name="Google Shape;651;p31"/>
          <p:cNvSpPr txBox="1">
            <a:spLocks noGrp="1"/>
          </p:cNvSpPr>
          <p:nvPr>
            <p:ph type="title"/>
          </p:nvPr>
        </p:nvSpPr>
        <p:spPr>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1"/>
              </a:buClr>
              <a:buSzPct val="100000"/>
              <a:buFont typeface="Libre Franklin Medium"/>
              <a:buNone/>
            </a:pPr>
            <a:r>
              <a:rPr lang="fr-FR" dirty="0">
                <a:latin typeface="Franklin Gothic Medium" panose="020B0603020102020204" pitchFamily="34" charset="0"/>
              </a:rPr>
              <a:t>Remerciements : Qui devons-nous remercier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56"/>
        <p:cNvGrpSpPr/>
        <p:nvPr/>
      </p:nvGrpSpPr>
      <p:grpSpPr>
        <a:xfrm>
          <a:off x="0" y="0"/>
          <a:ext cx="0" cy="0"/>
          <a:chOff x="0" y="0"/>
          <a:chExt cx="0" cy="0"/>
        </a:xfrm>
      </p:grpSpPr>
      <p:sp>
        <p:nvSpPr>
          <p:cNvPr id="657" name="Google Shape;657;p32"/>
          <p:cNvSpPr txBox="1">
            <a:spLocks noGrp="1"/>
          </p:cNvSpPr>
          <p:nvPr>
            <p:ph sz="half" idx="2"/>
          </p:nvPr>
        </p:nvSpPr>
        <p:spPr>
          <a:xfrm>
            <a:off x="838200" y="1478857"/>
            <a:ext cx="4307958" cy="4639309"/>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sz="2400" dirty="0"/>
              <a:t>Généralement immédiatement après la présentation</a:t>
            </a:r>
          </a:p>
          <a:p>
            <a:pPr marL="228600" lvl="0" indent="-228600" algn="l" rtl="0">
              <a:lnSpc>
                <a:spcPct val="100000"/>
              </a:lnSpc>
              <a:spcBef>
                <a:spcPts val="1000"/>
              </a:spcBef>
              <a:spcAft>
                <a:spcPts val="0"/>
              </a:spcAft>
              <a:buClr>
                <a:schemeClr val="dk1"/>
              </a:buClr>
              <a:buSzPts val="2800"/>
              <a:buChar char="•"/>
            </a:pPr>
            <a:r>
              <a:rPr lang="fr-FR" sz="2400" dirty="0"/>
              <a:t>Diapositives supplémentaires en option</a:t>
            </a:r>
          </a:p>
          <a:p>
            <a:pPr marL="228600" lvl="0" indent="-228600" algn="l" rtl="0">
              <a:lnSpc>
                <a:spcPct val="100000"/>
              </a:lnSpc>
              <a:spcBef>
                <a:spcPts val="1000"/>
              </a:spcBef>
              <a:spcAft>
                <a:spcPts val="0"/>
              </a:spcAft>
              <a:buClr>
                <a:schemeClr val="dk1"/>
              </a:buClr>
              <a:buSzPts val="2800"/>
              <a:buChar char="•"/>
            </a:pPr>
            <a:r>
              <a:rPr lang="fr-FR" sz="2400" dirty="0"/>
              <a:t>Apportez un stylo/un crayon pour écrire les questions à plusieurs parties</a:t>
            </a:r>
          </a:p>
          <a:p>
            <a:pPr marL="228600" lvl="0" indent="-228600" algn="l" rtl="0">
              <a:lnSpc>
                <a:spcPct val="100000"/>
              </a:lnSpc>
              <a:spcBef>
                <a:spcPts val="1000"/>
              </a:spcBef>
              <a:spcAft>
                <a:spcPts val="0"/>
              </a:spcAft>
              <a:buClr>
                <a:schemeClr val="dk1"/>
              </a:buClr>
              <a:buSzPts val="2800"/>
              <a:buChar char="•"/>
            </a:pPr>
            <a:r>
              <a:rPr lang="fr-FR" sz="2400" dirty="0"/>
              <a:t>5-10 minutes</a:t>
            </a:r>
          </a:p>
        </p:txBody>
      </p:sp>
      <p:sp>
        <p:nvSpPr>
          <p:cNvPr id="658" name="Google Shape;658;p32"/>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Questions et réponses</a:t>
            </a:r>
          </a:p>
        </p:txBody>
      </p:sp>
      <p:pic>
        <p:nvPicPr>
          <p:cNvPr id="659" name="Google Shape;659;p32"/>
          <p:cNvPicPr preferRelativeResize="0"/>
          <p:nvPr/>
        </p:nvPicPr>
        <p:blipFill rotWithShape="1">
          <a:blip r:embed="rId3">
            <a:alphaModFix/>
          </a:blip>
          <a:srcRect/>
          <a:stretch/>
        </p:blipFill>
        <p:spPr>
          <a:xfrm>
            <a:off x="5306447" y="1478857"/>
            <a:ext cx="6197550" cy="4639309"/>
          </a:xfrm>
          <a:prstGeom prst="rect">
            <a:avLst/>
          </a:prstGeom>
          <a:noFill/>
          <a:ln w="12700" cap="flat" cmpd="sng">
            <a:solidFill>
              <a:schemeClr val="tx1"/>
            </a:solidFill>
            <a:prstDash val="solid"/>
            <a:round/>
            <a:headEnd type="none" w="sm" len="sm"/>
            <a:tailEnd type="none" w="sm" len="sm"/>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33"/>
          <p:cNvSpPr txBox="1">
            <a:spLocks noGrp="1"/>
          </p:cNvSpPr>
          <p:nvPr>
            <p:ph sz="half" idx="2"/>
          </p:nvPr>
        </p:nvSpPr>
        <p:spPr>
          <a:xfrm>
            <a:off x="838200" y="1478857"/>
            <a:ext cx="7008628" cy="4639309"/>
          </a:xfrm>
          <a:prstGeom prst="rect">
            <a:avLst/>
          </a:prstGeom>
          <a:noFill/>
          <a:ln>
            <a:noFill/>
          </a:ln>
        </p:spPr>
        <p:txBody>
          <a:bodyPr spcFirstLastPara="1" wrap="square" lIns="91425" tIns="45700" rIns="91425" bIns="45700" anchor="t" anchorCtr="0">
            <a:normAutofit fontScale="92500"/>
          </a:bodyPr>
          <a:lstStyle/>
          <a:p>
            <a:pPr marL="228600" lvl="0" indent="-215265" algn="l" rtl="0">
              <a:lnSpc>
                <a:spcPct val="100000"/>
              </a:lnSpc>
              <a:spcBef>
                <a:spcPts val="0"/>
              </a:spcBef>
              <a:spcAft>
                <a:spcPts val="0"/>
              </a:spcAft>
              <a:buClr>
                <a:schemeClr val="dk1"/>
              </a:buClr>
              <a:buSzPct val="100000"/>
              <a:buChar char="•"/>
            </a:pPr>
            <a:r>
              <a:rPr lang="fr-FR" dirty="0"/>
              <a:t>Raisons d'utiliser des aides visuelles :</a:t>
            </a:r>
          </a:p>
          <a:p>
            <a:pPr marL="811531" lvl="1" indent="-342900" algn="l" rtl="0">
              <a:lnSpc>
                <a:spcPct val="100000"/>
              </a:lnSpc>
              <a:spcBef>
                <a:spcPts val="1000"/>
              </a:spcBef>
              <a:spcAft>
                <a:spcPts val="0"/>
              </a:spcAft>
              <a:buSzPct val="100000"/>
            </a:pPr>
            <a:r>
              <a:rPr lang="fr-FR" dirty="0"/>
              <a:t>Capter et maintenir l'attention du public</a:t>
            </a:r>
          </a:p>
          <a:p>
            <a:pPr marL="811531" lvl="1" indent="-342900" algn="l" rtl="0">
              <a:lnSpc>
                <a:spcPct val="100000"/>
              </a:lnSpc>
              <a:spcBef>
                <a:spcPts val="1000"/>
              </a:spcBef>
              <a:spcAft>
                <a:spcPts val="0"/>
              </a:spcAft>
              <a:buSzPct val="100000"/>
            </a:pPr>
            <a:r>
              <a:rPr lang="fr-FR" dirty="0"/>
              <a:t>Aider le public à se souvenir des points clés</a:t>
            </a:r>
          </a:p>
          <a:p>
            <a:pPr marL="811531" lvl="1" indent="-342900" algn="l" rtl="0">
              <a:lnSpc>
                <a:spcPct val="100000"/>
              </a:lnSpc>
              <a:spcBef>
                <a:spcPts val="1000"/>
              </a:spcBef>
              <a:spcAft>
                <a:spcPts val="0"/>
              </a:spcAft>
              <a:buSzPct val="100000"/>
            </a:pPr>
            <a:r>
              <a:rPr lang="fr-FR" dirty="0"/>
              <a:t>Clarifier/expliquer des informations complexes</a:t>
            </a:r>
          </a:p>
          <a:p>
            <a:pPr marL="811531" lvl="1" indent="-342900" algn="l" rtl="0">
              <a:lnSpc>
                <a:spcPct val="100000"/>
              </a:lnSpc>
              <a:spcBef>
                <a:spcPts val="1000"/>
              </a:spcBef>
              <a:spcAft>
                <a:spcPts val="0"/>
              </a:spcAft>
              <a:buSzPct val="100000"/>
            </a:pPr>
            <a:r>
              <a:rPr lang="fr-FR" dirty="0"/>
              <a:t>Établir que les données sont valides et fiables </a:t>
            </a:r>
          </a:p>
          <a:p>
            <a:pPr marL="228600" lvl="0" indent="-215265" algn="l" rtl="0">
              <a:lnSpc>
                <a:spcPct val="100000"/>
              </a:lnSpc>
              <a:spcBef>
                <a:spcPts val="1000"/>
              </a:spcBef>
              <a:spcAft>
                <a:spcPts val="0"/>
              </a:spcAft>
              <a:buClr>
                <a:schemeClr val="dk1"/>
              </a:buClr>
              <a:buSzPct val="100000"/>
              <a:buChar char="•"/>
            </a:pPr>
            <a:r>
              <a:rPr lang="fr-FR" dirty="0"/>
              <a:t>Suivre les directives fournies par l'hôte</a:t>
            </a:r>
          </a:p>
          <a:p>
            <a:pPr marL="228600" lvl="0" indent="-215265" algn="l" rtl="0">
              <a:lnSpc>
                <a:spcPct val="100000"/>
              </a:lnSpc>
              <a:spcBef>
                <a:spcPts val="1000"/>
              </a:spcBef>
              <a:spcAft>
                <a:spcPts val="0"/>
              </a:spcAft>
              <a:buClr>
                <a:schemeClr val="dk1"/>
              </a:buClr>
              <a:buSzPct val="100000"/>
              <a:buChar char="•"/>
            </a:pPr>
            <a:r>
              <a:rPr lang="fr-FR" dirty="0"/>
              <a:t>Considérations sur la taille et les </a:t>
            </a:r>
            <a:br>
              <a:rPr lang="fr-FR" dirty="0"/>
            </a:br>
            <a:r>
              <a:rPr lang="fr-FR" dirty="0"/>
              <a:t>couleurs du texte</a:t>
            </a:r>
          </a:p>
          <a:p>
            <a:pPr marL="228600" lvl="0" indent="-215265" algn="l" rtl="0">
              <a:lnSpc>
                <a:spcPct val="100000"/>
              </a:lnSpc>
              <a:spcBef>
                <a:spcPts val="1000"/>
              </a:spcBef>
              <a:spcAft>
                <a:spcPts val="0"/>
              </a:spcAft>
              <a:buClr>
                <a:schemeClr val="dk1"/>
              </a:buClr>
              <a:buSzPct val="100000"/>
              <a:buChar char="•"/>
            </a:pPr>
            <a:r>
              <a:rPr lang="fr-FR" dirty="0"/>
              <a:t>Éviter la « mort par PowerPoint »</a:t>
            </a:r>
          </a:p>
          <a:p>
            <a:pPr marL="685800" lvl="1" indent="-76200" algn="l" rtl="0">
              <a:lnSpc>
                <a:spcPct val="90000"/>
              </a:lnSpc>
              <a:spcBef>
                <a:spcPts val="1000"/>
              </a:spcBef>
              <a:spcAft>
                <a:spcPts val="0"/>
              </a:spcAft>
              <a:buSzPct val="100000"/>
              <a:buNone/>
            </a:pPr>
            <a:endParaRPr lang="fr-FR" dirty="0"/>
          </a:p>
          <a:p>
            <a:pPr marL="228600" lvl="0" indent="-50800" algn="l" rtl="0">
              <a:lnSpc>
                <a:spcPct val="100000"/>
              </a:lnSpc>
              <a:spcBef>
                <a:spcPts val="1000"/>
              </a:spcBef>
              <a:spcAft>
                <a:spcPts val="0"/>
              </a:spcAft>
              <a:buClr>
                <a:schemeClr val="dk1"/>
              </a:buClr>
              <a:buSzPct val="100000"/>
              <a:buNone/>
            </a:pPr>
            <a:endParaRPr lang="fr-FR" dirty="0"/>
          </a:p>
        </p:txBody>
      </p:sp>
      <p:sp>
        <p:nvSpPr>
          <p:cNvPr id="666" name="Google Shape;666;p33"/>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ct val="100000"/>
              <a:buFont typeface="Libre Franklin Medium"/>
              <a:buNone/>
            </a:pPr>
            <a:r>
              <a:rPr lang="fr-FR" dirty="0">
                <a:latin typeface="Franklin Gothic Medium" panose="020B0603020102020204" pitchFamily="34" charset="0"/>
              </a:rPr>
              <a:t>Préparer : Sélectionner les supports visuels</a:t>
            </a:r>
          </a:p>
        </p:txBody>
      </p:sp>
      <p:pic>
        <p:nvPicPr>
          <p:cNvPr id="667" name="Google Shape;667;p33" descr="A person wearing a suit and tie&#10;&#10;Description automatically generated with low confidence"/>
          <p:cNvPicPr preferRelativeResize="0"/>
          <p:nvPr/>
        </p:nvPicPr>
        <p:blipFill rotWithShape="1">
          <a:blip r:embed="rId3">
            <a:alphaModFix/>
          </a:blip>
          <a:srcRect/>
          <a:stretch/>
        </p:blipFill>
        <p:spPr>
          <a:xfrm>
            <a:off x="8123274" y="2016386"/>
            <a:ext cx="3230526" cy="3230526"/>
          </a:xfrm>
          <a:prstGeom prst="rect">
            <a:avLst/>
          </a:prstGeom>
          <a:noFill/>
          <a:ln w="12700" cap="flat" cmpd="sng">
            <a:solidFill>
              <a:schemeClr val="tx1"/>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6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6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6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6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6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6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65">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p34"/>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Présentation générale</a:t>
            </a:r>
          </a:p>
          <a:p>
            <a:pPr lvl="1" algn="l" rtl="0">
              <a:lnSpc>
                <a:spcPct val="100000"/>
              </a:lnSpc>
              <a:spcBef>
                <a:spcPts val="1000"/>
              </a:spcBef>
              <a:spcAft>
                <a:spcPts val="0"/>
              </a:spcAft>
              <a:buSzPts val="2400"/>
            </a:pPr>
            <a:r>
              <a:rPr lang="fr-FR" dirty="0"/>
              <a:t>Organisation</a:t>
            </a:r>
          </a:p>
          <a:p>
            <a:pPr lvl="1" algn="l" rtl="0">
              <a:lnSpc>
                <a:spcPct val="100000"/>
              </a:lnSpc>
              <a:spcBef>
                <a:spcPts val="1000"/>
              </a:spcBef>
              <a:spcAft>
                <a:spcPts val="0"/>
              </a:spcAft>
              <a:buSzPts val="2400"/>
            </a:pPr>
            <a:r>
              <a:rPr lang="fr-FR" dirty="0"/>
              <a:t>Niveau de détail</a:t>
            </a:r>
          </a:p>
          <a:p>
            <a:pPr lvl="1" algn="l" rtl="0">
              <a:lnSpc>
                <a:spcPct val="100000"/>
              </a:lnSpc>
              <a:spcBef>
                <a:spcPts val="1000"/>
              </a:spcBef>
              <a:spcAft>
                <a:spcPts val="0"/>
              </a:spcAft>
              <a:buSzPts val="2400"/>
            </a:pPr>
            <a:r>
              <a:rPr lang="fr-FR" dirty="0"/>
              <a:t>Éléments de confusion</a:t>
            </a:r>
          </a:p>
          <a:p>
            <a:pPr marL="228600" lvl="0" indent="-228600" algn="l" rtl="0">
              <a:lnSpc>
                <a:spcPct val="100000"/>
              </a:lnSpc>
              <a:spcBef>
                <a:spcPts val="1000"/>
              </a:spcBef>
              <a:spcAft>
                <a:spcPts val="0"/>
              </a:spcAft>
              <a:buClr>
                <a:schemeClr val="dk1"/>
              </a:buClr>
              <a:buSzPts val="2800"/>
              <a:buChar char="•"/>
            </a:pPr>
            <a:r>
              <a:rPr lang="fr-FR" dirty="0"/>
              <a:t>Diapositives</a:t>
            </a:r>
          </a:p>
          <a:p>
            <a:pPr lvl="1" algn="l" rtl="0">
              <a:lnSpc>
                <a:spcPct val="100000"/>
              </a:lnSpc>
              <a:spcBef>
                <a:spcPts val="1000"/>
              </a:spcBef>
              <a:spcAft>
                <a:spcPts val="0"/>
              </a:spcAft>
              <a:buSzPts val="2400"/>
            </a:pPr>
            <a:r>
              <a:rPr lang="fr-FR" dirty="0"/>
              <a:t>Pertinence, lisibilité, texte minimum, cohérence, erreurs</a:t>
            </a:r>
          </a:p>
          <a:p>
            <a:pPr marL="228600" lvl="0" indent="-228600" algn="l" rtl="0">
              <a:lnSpc>
                <a:spcPct val="100000"/>
              </a:lnSpc>
              <a:spcBef>
                <a:spcPts val="1000"/>
              </a:spcBef>
              <a:spcAft>
                <a:spcPts val="0"/>
              </a:spcAft>
              <a:buClr>
                <a:schemeClr val="dk1"/>
              </a:buClr>
              <a:buSzPts val="2800"/>
              <a:buChar char="•"/>
            </a:pPr>
            <a:r>
              <a:rPr lang="fr-FR" dirty="0"/>
              <a:t>Impression générale</a:t>
            </a:r>
          </a:p>
          <a:p>
            <a:pPr marL="228600" lvl="0" indent="-228600" algn="l" rtl="0">
              <a:lnSpc>
                <a:spcPct val="100000"/>
              </a:lnSpc>
              <a:spcBef>
                <a:spcPts val="1000"/>
              </a:spcBef>
              <a:spcAft>
                <a:spcPts val="0"/>
              </a:spcAft>
              <a:buClr>
                <a:schemeClr val="dk1"/>
              </a:buClr>
              <a:buSzPts val="2800"/>
              <a:buChar char="•"/>
            </a:pPr>
            <a:r>
              <a:rPr lang="fr-FR" dirty="0"/>
              <a:t>Questions possibles</a:t>
            </a:r>
          </a:p>
        </p:txBody>
      </p:sp>
      <p:sp>
        <p:nvSpPr>
          <p:cNvPr id="674" name="Google Shape;674;p34"/>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ct val="100000"/>
              <a:buFont typeface="Libre Franklin Medium"/>
              <a:buNone/>
            </a:pPr>
            <a:r>
              <a:rPr lang="fr-FR" sz="4000" dirty="0">
                <a:latin typeface="Franklin Gothic Medium" panose="020B0603020102020204" pitchFamily="34" charset="0"/>
              </a:rPr>
              <a:t>Préparez-vous : Obtenir un feedback</a:t>
            </a:r>
            <a:endParaRPr lang="fr-FR" dirty="0">
              <a:latin typeface="Franklin Gothic Medium" panose="020B060302010202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80"/>
        <p:cNvGrpSpPr/>
        <p:nvPr/>
      </p:nvGrpSpPr>
      <p:grpSpPr>
        <a:xfrm>
          <a:off x="0" y="0"/>
          <a:ext cx="0" cy="0"/>
          <a:chOff x="0" y="0"/>
          <a:chExt cx="0" cy="0"/>
        </a:xfrm>
      </p:grpSpPr>
      <p:sp>
        <p:nvSpPr>
          <p:cNvPr id="681" name="Google Shape;681;p35"/>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Clarifier le feedback si nécessaire</a:t>
            </a:r>
          </a:p>
          <a:p>
            <a:pPr marL="228600" lvl="0" indent="-228600" algn="l" rtl="0">
              <a:lnSpc>
                <a:spcPct val="100000"/>
              </a:lnSpc>
              <a:spcBef>
                <a:spcPts val="1000"/>
              </a:spcBef>
              <a:spcAft>
                <a:spcPts val="0"/>
              </a:spcAft>
              <a:buClr>
                <a:schemeClr val="dk1"/>
              </a:buClr>
              <a:buSzPts val="2800"/>
              <a:buChar char="•"/>
            </a:pPr>
            <a:r>
              <a:rPr lang="fr-FR" dirty="0"/>
              <a:t>Faites preuve de discernement</a:t>
            </a:r>
          </a:p>
          <a:p>
            <a:pPr marL="228600" lvl="0" indent="-228600" algn="l" rtl="0">
              <a:lnSpc>
                <a:spcPct val="100000"/>
              </a:lnSpc>
              <a:spcBef>
                <a:spcPts val="1000"/>
              </a:spcBef>
              <a:spcAft>
                <a:spcPts val="0"/>
              </a:spcAft>
              <a:buClr>
                <a:schemeClr val="dk1"/>
              </a:buClr>
              <a:buSzPts val="2800"/>
              <a:buChar char="•"/>
            </a:pPr>
            <a:r>
              <a:rPr lang="fr-FR" dirty="0"/>
              <a:t>Remerciez vos évaluateurs</a:t>
            </a:r>
          </a:p>
          <a:p>
            <a:pPr marL="228600" lvl="0" indent="-228600" algn="l" rtl="0">
              <a:lnSpc>
                <a:spcPct val="100000"/>
              </a:lnSpc>
              <a:spcBef>
                <a:spcPts val="1000"/>
              </a:spcBef>
              <a:spcAft>
                <a:spcPts val="0"/>
              </a:spcAft>
              <a:buClr>
                <a:schemeClr val="dk1"/>
              </a:buClr>
              <a:buSzPts val="2800"/>
              <a:buChar char="•"/>
            </a:pPr>
            <a:r>
              <a:rPr lang="fr-FR" dirty="0"/>
              <a:t>Finaliser</a:t>
            </a:r>
          </a:p>
          <a:p>
            <a:pPr marL="228600" lvl="0" indent="-50800" algn="l" rtl="0">
              <a:lnSpc>
                <a:spcPct val="100000"/>
              </a:lnSpc>
              <a:spcBef>
                <a:spcPts val="1000"/>
              </a:spcBef>
              <a:spcAft>
                <a:spcPts val="0"/>
              </a:spcAft>
              <a:buClr>
                <a:schemeClr val="dk1"/>
              </a:buClr>
              <a:buSzPts val="2800"/>
              <a:buNone/>
            </a:pPr>
            <a:endParaRPr lang="fr-FR" dirty="0"/>
          </a:p>
        </p:txBody>
      </p:sp>
      <p:sp>
        <p:nvSpPr>
          <p:cNvPr id="682" name="Google Shape;682;p35"/>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Préparer : Réviser</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87"/>
        <p:cNvGrpSpPr/>
        <p:nvPr/>
      </p:nvGrpSpPr>
      <p:grpSpPr>
        <a:xfrm>
          <a:off x="0" y="0"/>
          <a:ext cx="0" cy="0"/>
          <a:chOff x="0" y="0"/>
          <a:chExt cx="0" cy="0"/>
        </a:xfrm>
      </p:grpSpPr>
      <p:sp>
        <p:nvSpPr>
          <p:cNvPr id="688" name="Google Shape;688;p36"/>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Pratiquez à la maison</a:t>
            </a:r>
          </a:p>
          <a:p>
            <a:pPr marL="228600" lvl="0" indent="-228600" algn="l" rtl="0">
              <a:lnSpc>
                <a:spcPct val="100000"/>
              </a:lnSpc>
              <a:spcBef>
                <a:spcPts val="1000"/>
              </a:spcBef>
              <a:spcAft>
                <a:spcPts val="0"/>
              </a:spcAft>
              <a:buClr>
                <a:schemeClr val="dk1"/>
              </a:buClr>
              <a:buSzPts val="2800"/>
              <a:buChar char="•"/>
            </a:pPr>
            <a:r>
              <a:rPr lang="fr-FR" dirty="0"/>
              <a:t>Pratiquez-vous avec vos aides audiovisuelles</a:t>
            </a:r>
          </a:p>
          <a:p>
            <a:pPr marL="228600" lvl="0" indent="-228600" algn="l" rtl="0">
              <a:lnSpc>
                <a:spcPct val="100000"/>
              </a:lnSpc>
              <a:spcBef>
                <a:spcPts val="1000"/>
              </a:spcBef>
              <a:spcAft>
                <a:spcPts val="0"/>
              </a:spcAft>
              <a:buClr>
                <a:schemeClr val="dk1"/>
              </a:buClr>
              <a:buSzPts val="2800"/>
              <a:buChar char="•"/>
            </a:pPr>
            <a:r>
              <a:rPr lang="fr-FR" dirty="0"/>
              <a:t>Pratiquez au travail</a:t>
            </a:r>
          </a:p>
          <a:p>
            <a:pPr marL="228600" lvl="0" indent="-228600" algn="l" rtl="0">
              <a:lnSpc>
                <a:spcPct val="100000"/>
              </a:lnSpc>
              <a:spcBef>
                <a:spcPts val="1000"/>
              </a:spcBef>
              <a:spcAft>
                <a:spcPts val="0"/>
              </a:spcAft>
              <a:buClr>
                <a:schemeClr val="dk1"/>
              </a:buClr>
              <a:buSzPts val="2800"/>
              <a:buChar char="•"/>
            </a:pPr>
            <a:r>
              <a:rPr lang="fr-FR" dirty="0"/>
              <a:t>Demandez à vos collègues de vous faire part de leurs observations/critiques</a:t>
            </a:r>
          </a:p>
          <a:p>
            <a:pPr marL="228600" lvl="0" indent="-228600" algn="l" rtl="0">
              <a:lnSpc>
                <a:spcPct val="100000"/>
              </a:lnSpc>
              <a:spcBef>
                <a:spcPts val="1000"/>
              </a:spcBef>
              <a:spcAft>
                <a:spcPts val="0"/>
              </a:spcAft>
              <a:buClr>
                <a:schemeClr val="dk1"/>
              </a:buClr>
              <a:buSzPts val="2800"/>
              <a:buChar char="•"/>
            </a:pPr>
            <a:r>
              <a:rPr lang="fr-FR" dirty="0"/>
              <a:t>Chronométrez-vous et modifiez votre comportement </a:t>
            </a:r>
            <a:br>
              <a:rPr lang="fr-FR" dirty="0"/>
            </a:br>
            <a:r>
              <a:rPr lang="fr-FR" dirty="0"/>
              <a:t>en conséquence</a:t>
            </a:r>
          </a:p>
          <a:p>
            <a:pPr marL="228600" lvl="0" indent="-228600" algn="l" rtl="0">
              <a:lnSpc>
                <a:spcPct val="100000"/>
              </a:lnSpc>
              <a:spcBef>
                <a:spcPts val="1000"/>
              </a:spcBef>
              <a:spcAft>
                <a:spcPts val="0"/>
              </a:spcAft>
              <a:buClr>
                <a:schemeClr val="dk1"/>
              </a:buClr>
              <a:buSzPts val="2800"/>
              <a:buChar char="•"/>
            </a:pPr>
            <a:r>
              <a:rPr lang="fr-FR" dirty="0"/>
              <a:t>Entraînez-vous si possible dans le lieu où vous ferez </a:t>
            </a:r>
            <a:br>
              <a:rPr lang="fr-FR" dirty="0"/>
            </a:br>
            <a:r>
              <a:rPr lang="fr-FR" dirty="0"/>
              <a:t>votre présentation</a:t>
            </a:r>
          </a:p>
          <a:p>
            <a:pPr marL="228600" lvl="0" indent="-50800" algn="l" rtl="0">
              <a:lnSpc>
                <a:spcPct val="100000"/>
              </a:lnSpc>
              <a:spcBef>
                <a:spcPts val="1000"/>
              </a:spcBef>
              <a:spcAft>
                <a:spcPts val="0"/>
              </a:spcAft>
              <a:buClr>
                <a:schemeClr val="dk1"/>
              </a:buClr>
              <a:buSzPts val="2800"/>
              <a:buNone/>
            </a:pPr>
            <a:endParaRPr lang="fr-FR" dirty="0"/>
          </a:p>
        </p:txBody>
      </p:sp>
      <p:sp>
        <p:nvSpPr>
          <p:cNvPr id="689" name="Google Shape;689;p36"/>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Préparer : Pratiquer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94"/>
        <p:cNvGrpSpPr/>
        <p:nvPr/>
      </p:nvGrpSpPr>
      <p:grpSpPr>
        <a:xfrm>
          <a:off x="0" y="0"/>
          <a:ext cx="0" cy="0"/>
          <a:chOff x="0" y="0"/>
          <a:chExt cx="0" cy="0"/>
        </a:xfrm>
      </p:grpSpPr>
      <p:sp>
        <p:nvSpPr>
          <p:cNvPr id="695" name="Google Shape;695;p37"/>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Stratégie de présentation</a:t>
            </a:r>
          </a:p>
        </p:txBody>
      </p:sp>
      <p:sp>
        <p:nvSpPr>
          <p:cNvPr id="696" name="Google Shape;696;p37"/>
          <p:cNvSpPr txBox="1"/>
          <p:nvPr/>
        </p:nvSpPr>
        <p:spPr>
          <a:xfrm>
            <a:off x="1771686" y="3215984"/>
            <a:ext cx="2023165" cy="2616060"/>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rgbClr val="7F7F7F"/>
              </a:buClr>
              <a:buSzPts val="2800"/>
              <a:buFont typeface="Arial"/>
              <a:buChar char="•"/>
            </a:pPr>
            <a:r>
              <a:rPr lang="fr-FR" sz="2400" dirty="0">
                <a:solidFill>
                  <a:srgbClr val="A5A5A5"/>
                </a:solidFill>
                <a:latin typeface="Arial"/>
                <a:ea typeface="Arial"/>
                <a:cs typeface="Arial"/>
                <a:sym typeface="Arial"/>
              </a:rPr>
              <a:t>Audience</a:t>
            </a:r>
            <a:endParaRPr lang="fr-FR" sz="2400" dirty="0"/>
          </a:p>
          <a:p>
            <a:pPr marL="342900" marR="0" lvl="0" indent="-342900" algn="l" rtl="0">
              <a:spcBef>
                <a:spcPts val="600"/>
              </a:spcBef>
              <a:spcAft>
                <a:spcPts val="0"/>
              </a:spcAft>
              <a:buClr>
                <a:srgbClr val="7F7F7F"/>
              </a:buClr>
              <a:buSzPts val="2800"/>
              <a:buFont typeface="Arial"/>
              <a:buChar char="•"/>
            </a:pPr>
            <a:r>
              <a:rPr lang="fr-FR" sz="2400" dirty="0">
                <a:solidFill>
                  <a:srgbClr val="A5A5A5"/>
                </a:solidFill>
                <a:latin typeface="Arial"/>
                <a:ea typeface="Arial"/>
                <a:cs typeface="Arial"/>
                <a:sym typeface="Arial"/>
              </a:rPr>
              <a:t>Objectif</a:t>
            </a:r>
            <a:endParaRPr lang="fr-FR" sz="2400" dirty="0"/>
          </a:p>
          <a:p>
            <a:pPr marL="342900" marR="0" lvl="0" indent="-342900" algn="l" rtl="0">
              <a:spcBef>
                <a:spcPts val="600"/>
              </a:spcBef>
              <a:spcAft>
                <a:spcPts val="0"/>
              </a:spcAft>
              <a:buClr>
                <a:srgbClr val="7F7F7F"/>
              </a:buClr>
              <a:buSzPts val="2800"/>
              <a:buFont typeface="Arial"/>
              <a:buChar char="•"/>
            </a:pPr>
            <a:r>
              <a:rPr lang="fr-FR" sz="2400" dirty="0">
                <a:solidFill>
                  <a:srgbClr val="A5A5A5"/>
                </a:solidFill>
                <a:latin typeface="Arial"/>
                <a:ea typeface="Arial"/>
                <a:cs typeface="Arial"/>
                <a:sym typeface="Arial"/>
              </a:rPr>
              <a:t>Mode de livraison</a:t>
            </a:r>
            <a:endParaRPr lang="fr-FR" sz="2400" dirty="0"/>
          </a:p>
          <a:p>
            <a:pPr marL="342900" marR="0" lvl="0" indent="-342900" algn="l" rtl="0">
              <a:spcBef>
                <a:spcPts val="600"/>
              </a:spcBef>
              <a:spcAft>
                <a:spcPts val="0"/>
              </a:spcAft>
              <a:buClr>
                <a:srgbClr val="7F7F7F"/>
              </a:buClr>
              <a:buSzPts val="2800"/>
              <a:buFont typeface="Arial"/>
              <a:buChar char="•"/>
            </a:pPr>
            <a:r>
              <a:rPr lang="fr-FR" sz="2400" dirty="0">
                <a:solidFill>
                  <a:srgbClr val="A5A5A5"/>
                </a:solidFill>
                <a:latin typeface="Arial"/>
                <a:ea typeface="Arial"/>
                <a:cs typeface="Arial"/>
                <a:sym typeface="Arial"/>
              </a:rPr>
              <a:t>Structure</a:t>
            </a:r>
            <a:endParaRPr lang="fr-FR" sz="2400" dirty="0"/>
          </a:p>
          <a:p>
            <a:pPr marL="0" marR="0" lvl="0" indent="401638" algn="l" rtl="0">
              <a:spcBef>
                <a:spcPts val="600"/>
              </a:spcBef>
              <a:spcAft>
                <a:spcPts val="0"/>
              </a:spcAft>
              <a:buNone/>
            </a:pPr>
            <a:endParaRPr lang="fr-FR" sz="2400" dirty="0">
              <a:solidFill>
                <a:schemeClr val="dk1"/>
              </a:solidFill>
              <a:latin typeface="Arial"/>
              <a:ea typeface="Arial"/>
              <a:cs typeface="Arial"/>
              <a:sym typeface="Arial"/>
            </a:endParaRPr>
          </a:p>
        </p:txBody>
      </p:sp>
      <p:sp>
        <p:nvSpPr>
          <p:cNvPr id="697" name="Google Shape;697;p37"/>
          <p:cNvSpPr txBox="1"/>
          <p:nvPr/>
        </p:nvSpPr>
        <p:spPr>
          <a:xfrm>
            <a:off x="4736159" y="3255144"/>
            <a:ext cx="2704958" cy="3508612"/>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rgbClr val="7F7F7F"/>
              </a:buClr>
              <a:buSzPts val="2800"/>
              <a:buFont typeface="Arial"/>
              <a:buChar char="•"/>
            </a:pPr>
            <a:r>
              <a:rPr lang="fr-FR" sz="2400" dirty="0">
                <a:solidFill>
                  <a:srgbClr val="A5A5A5"/>
                </a:solidFill>
                <a:latin typeface="Arial"/>
                <a:ea typeface="Arial"/>
                <a:cs typeface="Arial"/>
                <a:sym typeface="Arial"/>
              </a:rPr>
              <a:t>Structure</a:t>
            </a:r>
            <a:endParaRPr lang="fr-FR" sz="2400" dirty="0"/>
          </a:p>
          <a:p>
            <a:pPr marL="457200" marR="0" lvl="0" indent="-457200" algn="l" rtl="0">
              <a:spcBef>
                <a:spcPts val="600"/>
              </a:spcBef>
              <a:spcAft>
                <a:spcPts val="0"/>
              </a:spcAft>
              <a:buClr>
                <a:srgbClr val="7F7F7F"/>
              </a:buClr>
              <a:buSzPts val="2800"/>
              <a:buFont typeface="Arial"/>
              <a:buChar char="•"/>
            </a:pPr>
            <a:r>
              <a:rPr lang="fr-FR" sz="2400" dirty="0">
                <a:solidFill>
                  <a:srgbClr val="A5A5A5"/>
                </a:solidFill>
                <a:latin typeface="Arial"/>
                <a:ea typeface="Arial"/>
                <a:cs typeface="Arial"/>
                <a:sym typeface="Arial"/>
              </a:rPr>
              <a:t>Contenu</a:t>
            </a:r>
            <a:endParaRPr lang="fr-FR" sz="2400" dirty="0"/>
          </a:p>
          <a:p>
            <a:pPr marL="457200" marR="0" lvl="0" indent="-457200" algn="l" rtl="0">
              <a:spcBef>
                <a:spcPts val="600"/>
              </a:spcBef>
              <a:spcAft>
                <a:spcPts val="0"/>
              </a:spcAft>
              <a:buClr>
                <a:srgbClr val="7F7F7F"/>
              </a:buClr>
              <a:buSzPts val="2800"/>
              <a:buFont typeface="Arial"/>
              <a:buChar char="•"/>
            </a:pPr>
            <a:r>
              <a:rPr lang="fr-FR" sz="2400" dirty="0">
                <a:solidFill>
                  <a:srgbClr val="A5A5A5"/>
                </a:solidFill>
                <a:latin typeface="Arial"/>
                <a:ea typeface="Arial"/>
                <a:cs typeface="Arial"/>
                <a:sym typeface="Arial"/>
              </a:rPr>
              <a:t>Visuels</a:t>
            </a:r>
            <a:endParaRPr lang="fr-FR" sz="2400" dirty="0"/>
          </a:p>
          <a:p>
            <a:pPr marL="457200" marR="0" lvl="0" indent="-457200" algn="l" rtl="0">
              <a:spcBef>
                <a:spcPts val="600"/>
              </a:spcBef>
              <a:spcAft>
                <a:spcPts val="0"/>
              </a:spcAft>
              <a:buClr>
                <a:srgbClr val="7F7F7F"/>
              </a:buClr>
              <a:buSzPts val="2800"/>
              <a:buFont typeface="Arial"/>
              <a:buChar char="•"/>
            </a:pPr>
            <a:r>
              <a:rPr lang="fr-FR" sz="2400" dirty="0">
                <a:solidFill>
                  <a:srgbClr val="A5A5A5"/>
                </a:solidFill>
                <a:latin typeface="Arial"/>
                <a:ea typeface="Arial"/>
                <a:cs typeface="Arial"/>
                <a:sym typeface="Arial"/>
              </a:rPr>
              <a:t>Retour d'information</a:t>
            </a:r>
            <a:endParaRPr lang="fr-FR" sz="2400" dirty="0"/>
          </a:p>
          <a:p>
            <a:pPr marL="457200" marR="0" lvl="0" indent="-457200" algn="l" rtl="0">
              <a:spcBef>
                <a:spcPts val="600"/>
              </a:spcBef>
              <a:spcAft>
                <a:spcPts val="0"/>
              </a:spcAft>
              <a:buClr>
                <a:srgbClr val="7F7F7F"/>
              </a:buClr>
              <a:buSzPts val="2800"/>
              <a:buFont typeface="Arial"/>
              <a:buChar char="•"/>
            </a:pPr>
            <a:r>
              <a:rPr lang="fr-FR" sz="2400" dirty="0">
                <a:solidFill>
                  <a:srgbClr val="A5A5A5"/>
                </a:solidFill>
                <a:latin typeface="Arial"/>
                <a:ea typeface="Arial"/>
                <a:cs typeface="Arial"/>
                <a:sym typeface="Arial"/>
              </a:rPr>
              <a:t>Réviser</a:t>
            </a:r>
            <a:endParaRPr lang="fr-FR" sz="2400" dirty="0"/>
          </a:p>
          <a:p>
            <a:pPr marL="457200" marR="0" lvl="0" indent="-457200" algn="l" rtl="0">
              <a:spcBef>
                <a:spcPts val="600"/>
              </a:spcBef>
              <a:spcAft>
                <a:spcPts val="0"/>
              </a:spcAft>
              <a:buClr>
                <a:srgbClr val="7F7F7F"/>
              </a:buClr>
              <a:buSzPts val="2800"/>
              <a:buFont typeface="Arial"/>
              <a:buChar char="•"/>
            </a:pPr>
            <a:r>
              <a:rPr lang="fr-FR" sz="2400" dirty="0">
                <a:solidFill>
                  <a:srgbClr val="A5A5A5"/>
                </a:solidFill>
                <a:latin typeface="Arial"/>
                <a:ea typeface="Arial"/>
                <a:cs typeface="Arial"/>
                <a:sym typeface="Arial"/>
              </a:rPr>
              <a:t>Pratique</a:t>
            </a:r>
            <a:endParaRPr lang="fr-FR" sz="2400" dirty="0"/>
          </a:p>
          <a:p>
            <a:pPr marL="0" marR="0" lvl="0" indent="401638" algn="l" rtl="0">
              <a:spcBef>
                <a:spcPts val="600"/>
              </a:spcBef>
              <a:spcAft>
                <a:spcPts val="0"/>
              </a:spcAft>
              <a:buNone/>
            </a:pPr>
            <a:endParaRPr lang="fr-FR" sz="2400" dirty="0">
              <a:solidFill>
                <a:schemeClr val="dk1"/>
              </a:solidFill>
              <a:latin typeface="Arial"/>
              <a:ea typeface="Arial"/>
              <a:cs typeface="Arial"/>
              <a:sym typeface="Arial"/>
            </a:endParaRPr>
          </a:p>
        </p:txBody>
      </p:sp>
      <p:sp>
        <p:nvSpPr>
          <p:cNvPr id="698" name="Google Shape;698;p37"/>
          <p:cNvSpPr txBox="1"/>
          <p:nvPr/>
        </p:nvSpPr>
        <p:spPr>
          <a:xfrm>
            <a:off x="7698788" y="3255144"/>
            <a:ext cx="3952500" cy="2985392"/>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dk1"/>
              </a:buClr>
              <a:buSzPts val="2800"/>
              <a:buFont typeface="Arial"/>
              <a:buChar char="•"/>
            </a:pPr>
            <a:r>
              <a:rPr lang="fr-FR" sz="2400" dirty="0">
                <a:solidFill>
                  <a:schemeClr val="dk1"/>
                </a:solidFill>
                <a:latin typeface="Arial"/>
                <a:ea typeface="Arial"/>
                <a:cs typeface="Arial"/>
                <a:sym typeface="Arial"/>
              </a:rPr>
              <a:t>Respirer</a:t>
            </a:r>
            <a:endParaRPr lang="fr-FR" sz="2400" dirty="0"/>
          </a:p>
          <a:p>
            <a:pPr marL="457200" marR="0" lvl="0" indent="-457200" algn="l" rtl="0">
              <a:spcBef>
                <a:spcPts val="600"/>
              </a:spcBef>
              <a:spcAft>
                <a:spcPts val="0"/>
              </a:spcAft>
              <a:buClr>
                <a:schemeClr val="dk1"/>
              </a:buClr>
              <a:buSzPts val="2800"/>
              <a:buFont typeface="Arial"/>
              <a:buChar char="•"/>
            </a:pPr>
            <a:r>
              <a:rPr lang="fr-FR" sz="2400" dirty="0">
                <a:solidFill>
                  <a:schemeClr val="dk1"/>
                </a:solidFill>
                <a:latin typeface="Arial"/>
                <a:ea typeface="Arial"/>
                <a:cs typeface="Arial"/>
                <a:sym typeface="Arial"/>
              </a:rPr>
              <a:t>Présenter</a:t>
            </a:r>
            <a:endParaRPr lang="fr-FR" sz="2400" dirty="0"/>
          </a:p>
          <a:p>
            <a:pPr marL="457200" marR="0" lvl="0" indent="-457200" algn="l" rtl="0">
              <a:spcBef>
                <a:spcPts val="600"/>
              </a:spcBef>
              <a:spcAft>
                <a:spcPts val="0"/>
              </a:spcAft>
              <a:buClr>
                <a:schemeClr val="dk1"/>
              </a:buClr>
              <a:buSzPts val="2800"/>
              <a:buFont typeface="Arial"/>
              <a:buChar char="•"/>
            </a:pPr>
            <a:r>
              <a:rPr lang="fr-FR" sz="2400" dirty="0">
                <a:solidFill>
                  <a:schemeClr val="dk1"/>
                </a:solidFill>
                <a:latin typeface="Arial"/>
                <a:ea typeface="Arial"/>
                <a:cs typeface="Arial"/>
                <a:sym typeface="Arial"/>
              </a:rPr>
              <a:t>Gérer les questions-réponses</a:t>
            </a:r>
            <a:endParaRPr lang="fr-FR" sz="2400" dirty="0"/>
          </a:p>
          <a:p>
            <a:pPr marL="457200" marR="0" lvl="0" indent="-457200" algn="l" rtl="0">
              <a:spcBef>
                <a:spcPts val="600"/>
              </a:spcBef>
              <a:spcAft>
                <a:spcPts val="0"/>
              </a:spcAft>
              <a:buClr>
                <a:schemeClr val="dk1"/>
              </a:buClr>
              <a:buSzPts val="2800"/>
              <a:buFont typeface="Arial"/>
              <a:buChar char="•"/>
            </a:pPr>
            <a:r>
              <a:rPr lang="fr-FR" sz="2400" dirty="0">
                <a:solidFill>
                  <a:schemeClr val="dk1"/>
                </a:solidFill>
                <a:latin typeface="Arial"/>
                <a:ea typeface="Arial"/>
                <a:cs typeface="Arial"/>
                <a:sym typeface="Arial"/>
              </a:rPr>
              <a:t>Prendre des notes pour la prochaine fois</a:t>
            </a:r>
            <a:endParaRPr lang="fr-FR" sz="2400" dirty="0"/>
          </a:p>
          <a:p>
            <a:pPr marL="0" marR="0" lvl="0" indent="401638" algn="l" rtl="0">
              <a:spcBef>
                <a:spcPts val="600"/>
              </a:spcBef>
              <a:spcAft>
                <a:spcPts val="0"/>
              </a:spcAft>
              <a:buNone/>
            </a:pPr>
            <a:endParaRPr lang="fr-FR" sz="2400" dirty="0">
              <a:solidFill>
                <a:schemeClr val="dk1"/>
              </a:solidFill>
              <a:latin typeface="Arial"/>
              <a:ea typeface="Arial"/>
              <a:cs typeface="Arial"/>
              <a:sym typeface="Arial"/>
            </a:endParaRPr>
          </a:p>
        </p:txBody>
      </p:sp>
      <p:sp>
        <p:nvSpPr>
          <p:cNvPr id="699" name="Google Shape;699;p37"/>
          <p:cNvSpPr/>
          <p:nvPr/>
        </p:nvSpPr>
        <p:spPr>
          <a:xfrm>
            <a:off x="1725630" y="1667635"/>
            <a:ext cx="2262927" cy="1418907"/>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b="1" dirty="0">
                <a:solidFill>
                  <a:schemeClr val="dk1"/>
                </a:solidFill>
                <a:latin typeface="Arial"/>
                <a:ea typeface="Arial"/>
                <a:cs typeface="Arial"/>
                <a:sym typeface="Arial"/>
              </a:rPr>
              <a:t>Plan</a:t>
            </a:r>
          </a:p>
        </p:txBody>
      </p:sp>
      <p:sp>
        <p:nvSpPr>
          <p:cNvPr id="700" name="Google Shape;700;p37"/>
          <p:cNvSpPr/>
          <p:nvPr/>
        </p:nvSpPr>
        <p:spPr>
          <a:xfrm>
            <a:off x="4808125" y="1668597"/>
            <a:ext cx="2262927" cy="1417183"/>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b="1" dirty="0">
                <a:solidFill>
                  <a:schemeClr val="dk1"/>
                </a:solidFill>
                <a:latin typeface="Arial"/>
                <a:ea typeface="Arial"/>
                <a:cs typeface="Arial"/>
                <a:sym typeface="Arial"/>
              </a:rPr>
              <a:t>Préparer</a:t>
            </a:r>
          </a:p>
        </p:txBody>
      </p:sp>
      <p:sp>
        <p:nvSpPr>
          <p:cNvPr id="701" name="Google Shape;701;p37"/>
          <p:cNvSpPr/>
          <p:nvPr/>
        </p:nvSpPr>
        <p:spPr>
          <a:xfrm>
            <a:off x="7890620" y="1668597"/>
            <a:ext cx="2514621" cy="1417183"/>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3600" b="1" i="0" u="none" strike="noStrike" cap="none" dirty="0">
                <a:solidFill>
                  <a:schemeClr val="dk1"/>
                </a:solidFill>
                <a:latin typeface="Arial"/>
                <a:ea typeface="Arial"/>
                <a:cs typeface="Arial"/>
                <a:sym typeface="Arial"/>
              </a:rPr>
              <a:t>Présenter</a:t>
            </a:r>
            <a:endParaRPr lang="fr-FR" dirty="0"/>
          </a:p>
        </p:txBody>
      </p:sp>
      <p:sp>
        <p:nvSpPr>
          <p:cNvPr id="702" name="Google Shape;702;p37"/>
          <p:cNvSpPr/>
          <p:nvPr/>
        </p:nvSpPr>
        <p:spPr>
          <a:xfrm>
            <a:off x="4208671" y="2140487"/>
            <a:ext cx="515556" cy="473202"/>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03" name="Google Shape;703;p37"/>
          <p:cNvSpPr/>
          <p:nvPr/>
        </p:nvSpPr>
        <p:spPr>
          <a:xfrm>
            <a:off x="7183233" y="2140487"/>
            <a:ext cx="515556" cy="473202"/>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08"/>
        <p:cNvGrpSpPr/>
        <p:nvPr/>
      </p:nvGrpSpPr>
      <p:grpSpPr>
        <a:xfrm>
          <a:off x="0" y="0"/>
          <a:ext cx="0" cy="0"/>
          <a:chOff x="0" y="0"/>
          <a:chExt cx="0" cy="0"/>
        </a:xfrm>
      </p:grpSpPr>
      <p:sp>
        <p:nvSpPr>
          <p:cNvPr id="709" name="Google Shape;709;p38"/>
          <p:cNvSpPr txBox="1">
            <a:spLocks noGrp="1"/>
          </p:cNvSpPr>
          <p:nvPr>
            <p:ph sz="half" idx="2"/>
          </p:nvPr>
        </p:nvSpPr>
        <p:spPr>
          <a:xfrm>
            <a:off x="838200" y="1478857"/>
            <a:ext cx="5257800" cy="4639309"/>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Essayez de vous détendre avant votre présentation</a:t>
            </a:r>
            <a:endParaRPr dirty="0"/>
          </a:p>
          <a:p>
            <a:pPr marL="228600" lvl="0" indent="-228600" algn="l" rtl="0">
              <a:lnSpc>
                <a:spcPct val="100000"/>
              </a:lnSpc>
              <a:spcBef>
                <a:spcPts val="1000"/>
              </a:spcBef>
              <a:spcAft>
                <a:spcPts val="0"/>
              </a:spcAft>
              <a:buClr>
                <a:schemeClr val="dk1"/>
              </a:buClr>
              <a:buSzPts val="2800"/>
              <a:buChar char="•"/>
            </a:pPr>
            <a:r>
              <a:rPr lang="fr-FR" dirty="0"/>
              <a:t>Dormez bien</a:t>
            </a:r>
            <a:endParaRPr dirty="0"/>
          </a:p>
          <a:p>
            <a:pPr marL="228600" lvl="0" indent="-228600" algn="l" rtl="0">
              <a:lnSpc>
                <a:spcPct val="100000"/>
              </a:lnSpc>
              <a:spcBef>
                <a:spcPts val="1000"/>
              </a:spcBef>
              <a:spcAft>
                <a:spcPts val="0"/>
              </a:spcAft>
              <a:buClr>
                <a:schemeClr val="dk1"/>
              </a:buClr>
              <a:buSzPts val="2800"/>
              <a:buChar char="•"/>
            </a:pPr>
            <a:r>
              <a:rPr lang="fr-FR" dirty="0"/>
              <a:t>Familiarisez-vous avec l'espace/la technologie</a:t>
            </a:r>
            <a:endParaRPr dirty="0"/>
          </a:p>
          <a:p>
            <a:pPr marL="228600" lvl="0" indent="-228600" algn="l" rtl="0">
              <a:lnSpc>
                <a:spcPct val="100000"/>
              </a:lnSpc>
              <a:spcBef>
                <a:spcPts val="1000"/>
              </a:spcBef>
              <a:spcAft>
                <a:spcPts val="0"/>
              </a:spcAft>
              <a:buClr>
                <a:schemeClr val="dk1"/>
              </a:buClr>
              <a:buSzPts val="2800"/>
              <a:buChar char="•"/>
            </a:pPr>
            <a:r>
              <a:rPr lang="fr-FR" dirty="0"/>
              <a:t>Respirez profondément </a:t>
            </a:r>
            <a:endParaRPr dirty="0"/>
          </a:p>
          <a:p>
            <a:pPr marL="228600" lvl="0" indent="-50800" algn="l" rtl="0">
              <a:lnSpc>
                <a:spcPct val="100000"/>
              </a:lnSpc>
              <a:spcBef>
                <a:spcPts val="1000"/>
              </a:spcBef>
              <a:spcAft>
                <a:spcPts val="0"/>
              </a:spcAft>
              <a:buClr>
                <a:schemeClr val="dk1"/>
              </a:buClr>
              <a:buSzPts val="2800"/>
              <a:buNone/>
            </a:pPr>
            <a:endParaRPr dirty="0"/>
          </a:p>
        </p:txBody>
      </p:sp>
      <p:pic>
        <p:nvPicPr>
          <p:cNvPr id="710" name="Google Shape;710;p38"/>
          <p:cNvPicPr preferRelativeResize="0"/>
          <p:nvPr/>
        </p:nvPicPr>
        <p:blipFill rotWithShape="1">
          <a:blip r:embed="rId3">
            <a:alphaModFix/>
          </a:blip>
          <a:srcRect l="2556" t="5448" b="8924"/>
          <a:stretch/>
        </p:blipFill>
        <p:spPr>
          <a:xfrm>
            <a:off x="7398478" y="1478857"/>
            <a:ext cx="3458957" cy="4572000"/>
          </a:xfrm>
          <a:prstGeom prst="rect">
            <a:avLst/>
          </a:prstGeom>
          <a:noFill/>
          <a:ln w="12700" cap="flat" cmpd="sng">
            <a:solidFill>
              <a:schemeClr val="tx1"/>
            </a:solidFill>
            <a:prstDash val="solid"/>
            <a:round/>
            <a:headEnd type="none" w="sm" len="sm"/>
            <a:tailEnd type="none" w="sm" len="sm"/>
          </a:ln>
        </p:spPr>
      </p:pic>
      <p:sp>
        <p:nvSpPr>
          <p:cNvPr id="4" name="Google Shape;695;p37">
            <a:extLst>
              <a:ext uri="{FF2B5EF4-FFF2-40B4-BE49-F238E27FC236}">
                <a16:creationId xmlns:a16="http://schemas.microsoft.com/office/drawing/2014/main" id="{02119548-1BC4-7A5D-3EC6-D1A887636F3C}"/>
              </a:ext>
            </a:extLst>
          </p:cNvPr>
          <p:cNvSpPr txBox="1">
            <a:spLocks noGrp="1"/>
          </p:cNvSpPr>
          <p:nvPr>
            <p:ph type="title"/>
          </p:nvPr>
        </p:nvSpPr>
        <p:spPr>
          <a:xfrm>
            <a:off x="838200" y="457200"/>
            <a:ext cx="10515600" cy="80010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4400"/>
              <a:buFont typeface="Libre Franklin Medium"/>
              <a:buNone/>
            </a:pPr>
            <a:r>
              <a:rPr lang="fr-FR" sz="4400" dirty="0">
                <a:solidFill>
                  <a:schemeClr val="dk1"/>
                </a:solidFill>
                <a:latin typeface="Franklin Gothic Medium" panose="020B0603020102020204" pitchFamily="34" charset="0"/>
                <a:ea typeface="Libre Franklin Medium"/>
                <a:cs typeface="Libre Franklin Medium"/>
                <a:sym typeface="Libre Franklin Medium"/>
              </a:rPr>
              <a:t>Livrer : Respirer</a:t>
            </a:r>
            <a:endParaRPr lang="fr-FR" dirty="0">
              <a:latin typeface="Franklin Gothic Medium" panose="020B060302010202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sp>
        <p:nvSpPr>
          <p:cNvPr id="717" name="Google Shape;717;p39"/>
          <p:cNvSpPr txBox="1">
            <a:spLocks noGrp="1"/>
          </p:cNvSpPr>
          <p:nvPr>
            <p:ph sz="half" idx="2"/>
          </p:nvPr>
        </p:nvSpPr>
        <p:spPr>
          <a:xfrm>
            <a:off x="838200" y="1761491"/>
            <a:ext cx="4605670" cy="4639309"/>
          </a:xfrm>
          <a:prstGeom prst="rect">
            <a:avLst/>
          </a:prstGeom>
          <a:noFill/>
          <a:ln>
            <a:noFill/>
          </a:ln>
        </p:spPr>
        <p:txBody>
          <a:bodyPr spcFirstLastPara="1" wrap="square" lIns="91425" tIns="45700" rIns="91425" bIns="45700" anchor="t" anchorCtr="0">
            <a:normAutofit/>
          </a:bodyPr>
          <a:lstStyle/>
          <a:p>
            <a:pPr marL="228600" lvl="0" indent="-188595" algn="l" rtl="0">
              <a:lnSpc>
                <a:spcPct val="100000"/>
              </a:lnSpc>
              <a:spcBef>
                <a:spcPts val="0"/>
              </a:spcBef>
              <a:spcAft>
                <a:spcPts val="0"/>
              </a:spcAft>
              <a:buClr>
                <a:schemeClr val="dk1"/>
              </a:buClr>
              <a:buSzPct val="100000"/>
              <a:buChar char="•"/>
            </a:pPr>
            <a:r>
              <a:rPr lang="fr-FR" sz="2400" dirty="0"/>
              <a:t>Établir un contact visuel</a:t>
            </a:r>
          </a:p>
          <a:p>
            <a:pPr marL="228600" lvl="0" indent="-188595" algn="l" rtl="0">
              <a:lnSpc>
                <a:spcPct val="100000"/>
              </a:lnSpc>
              <a:spcBef>
                <a:spcPts val="1000"/>
              </a:spcBef>
              <a:spcAft>
                <a:spcPts val="0"/>
              </a:spcAft>
              <a:buClr>
                <a:schemeClr val="dk1"/>
              </a:buClr>
              <a:buSzPct val="100000"/>
              <a:buChar char="•"/>
            </a:pPr>
            <a:r>
              <a:rPr lang="fr-FR" sz="2400" dirty="0"/>
              <a:t>Parler lentement et clairement</a:t>
            </a:r>
          </a:p>
          <a:p>
            <a:pPr marL="228600" lvl="0" indent="-188595" algn="l" rtl="0">
              <a:lnSpc>
                <a:spcPct val="100000"/>
              </a:lnSpc>
              <a:spcBef>
                <a:spcPts val="1000"/>
              </a:spcBef>
              <a:spcAft>
                <a:spcPts val="0"/>
              </a:spcAft>
              <a:buClr>
                <a:schemeClr val="dk1"/>
              </a:buClr>
              <a:buSzPct val="100000"/>
              <a:buChar char="•"/>
            </a:pPr>
            <a:r>
              <a:rPr lang="fr-FR" sz="2400" dirty="0"/>
              <a:t>Animez votre voix</a:t>
            </a:r>
          </a:p>
          <a:p>
            <a:pPr marL="228600" lvl="0" indent="-188595" algn="l" rtl="0">
              <a:lnSpc>
                <a:spcPct val="100000"/>
              </a:lnSpc>
              <a:spcBef>
                <a:spcPts val="1000"/>
              </a:spcBef>
              <a:spcAft>
                <a:spcPts val="0"/>
              </a:spcAft>
              <a:buClr>
                <a:schemeClr val="dk1"/>
              </a:buClr>
              <a:buSzPct val="100000"/>
              <a:buChar char="•"/>
            </a:pPr>
            <a:r>
              <a:rPr lang="fr-FR" sz="2400" dirty="0"/>
              <a:t>Maintenez une bonne posture</a:t>
            </a:r>
          </a:p>
          <a:p>
            <a:pPr marL="228600" lvl="0" indent="-188595" algn="l" rtl="0">
              <a:lnSpc>
                <a:spcPct val="100000"/>
              </a:lnSpc>
              <a:spcBef>
                <a:spcPts val="1000"/>
              </a:spcBef>
              <a:spcAft>
                <a:spcPts val="0"/>
              </a:spcAft>
              <a:buClr>
                <a:schemeClr val="dk1"/>
              </a:buClr>
              <a:buSzPct val="100000"/>
              <a:buChar char="•"/>
            </a:pPr>
            <a:r>
              <a:rPr lang="fr-FR" sz="2400" dirty="0"/>
              <a:t>Finissez à temps</a:t>
            </a:r>
          </a:p>
          <a:p>
            <a:pPr marL="228600" lvl="0" indent="-188595" algn="l" rtl="0">
              <a:lnSpc>
                <a:spcPct val="100000"/>
              </a:lnSpc>
              <a:spcBef>
                <a:spcPts val="1000"/>
              </a:spcBef>
              <a:spcAft>
                <a:spcPts val="0"/>
              </a:spcAft>
              <a:buClr>
                <a:schemeClr val="dk1"/>
              </a:buClr>
              <a:buSzPct val="100000"/>
              <a:buChar char="•"/>
            </a:pPr>
            <a:r>
              <a:rPr lang="fr-FR" sz="2400" dirty="0"/>
              <a:t>Dites « merci »</a:t>
            </a:r>
          </a:p>
          <a:p>
            <a:pPr marL="228600" lvl="0" indent="-188595" algn="l" rtl="0">
              <a:lnSpc>
                <a:spcPct val="100000"/>
              </a:lnSpc>
              <a:spcBef>
                <a:spcPts val="1000"/>
              </a:spcBef>
              <a:spcAft>
                <a:spcPts val="0"/>
              </a:spcAft>
              <a:buClr>
                <a:schemeClr val="dk1"/>
              </a:buClr>
              <a:buSzPct val="100000"/>
              <a:buChar char="•"/>
            </a:pPr>
            <a:r>
              <a:rPr lang="fr-FR" sz="2400" dirty="0"/>
              <a:t>Distribuez des documents ou</a:t>
            </a:r>
            <a:br>
              <a:rPr lang="fr-FR" sz="2400" dirty="0"/>
            </a:br>
            <a:r>
              <a:rPr lang="fr-FR" sz="2400" dirty="0"/>
              <a:t>pamphlets au besoin</a:t>
            </a:r>
          </a:p>
          <a:p>
            <a:pPr marL="228600" lvl="0" indent="-50800" algn="l" rtl="0">
              <a:lnSpc>
                <a:spcPct val="100000"/>
              </a:lnSpc>
              <a:spcBef>
                <a:spcPts val="1000"/>
              </a:spcBef>
              <a:spcAft>
                <a:spcPts val="0"/>
              </a:spcAft>
              <a:buClr>
                <a:schemeClr val="dk1"/>
              </a:buClr>
              <a:buSzPct val="100000"/>
              <a:buNone/>
            </a:pPr>
            <a:endParaRPr lang="fr-FR" sz="2400" dirty="0"/>
          </a:p>
          <a:p>
            <a:pPr marL="228600" lvl="0" indent="-50800" algn="l" rtl="0">
              <a:lnSpc>
                <a:spcPct val="100000"/>
              </a:lnSpc>
              <a:spcBef>
                <a:spcPts val="1000"/>
              </a:spcBef>
              <a:spcAft>
                <a:spcPts val="0"/>
              </a:spcAft>
              <a:buClr>
                <a:schemeClr val="dk1"/>
              </a:buClr>
              <a:buSzPct val="100000"/>
              <a:buNone/>
            </a:pPr>
            <a:endParaRPr lang="fr-FR" sz="2400" dirty="0"/>
          </a:p>
          <a:p>
            <a:pPr marL="228600" lvl="0" indent="-50800" algn="l" rtl="0">
              <a:lnSpc>
                <a:spcPct val="100000"/>
              </a:lnSpc>
              <a:spcBef>
                <a:spcPts val="1000"/>
              </a:spcBef>
              <a:spcAft>
                <a:spcPts val="0"/>
              </a:spcAft>
              <a:buClr>
                <a:schemeClr val="dk1"/>
              </a:buClr>
              <a:buSzPct val="100000"/>
              <a:buNone/>
            </a:pPr>
            <a:endParaRPr lang="fr-FR" sz="2400" dirty="0"/>
          </a:p>
        </p:txBody>
      </p:sp>
      <p:sp>
        <p:nvSpPr>
          <p:cNvPr id="718" name="Google Shape;718;p39"/>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Livrer : Présenter</a:t>
            </a:r>
          </a:p>
        </p:txBody>
      </p:sp>
      <p:pic>
        <p:nvPicPr>
          <p:cNvPr id="719" name="Google Shape;719;p39"/>
          <p:cNvPicPr preferRelativeResize="0"/>
          <p:nvPr/>
        </p:nvPicPr>
        <p:blipFill rotWithShape="1">
          <a:blip r:embed="rId3">
            <a:alphaModFix/>
          </a:blip>
          <a:srcRect/>
          <a:stretch/>
        </p:blipFill>
        <p:spPr>
          <a:xfrm>
            <a:off x="5827440" y="1857638"/>
            <a:ext cx="5696481" cy="3881745"/>
          </a:xfrm>
          <a:prstGeom prst="rect">
            <a:avLst/>
          </a:prstGeom>
          <a:noFill/>
          <a:ln w="12700" cap="flat" cmpd="sng">
            <a:solidFill>
              <a:schemeClr val="tx1"/>
            </a:solidFill>
            <a:prstDash val="solid"/>
            <a:round/>
            <a:headEnd type="none" w="sm" len="sm"/>
            <a:tailEnd type="none" w="sm" len="sm"/>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4"/>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85750" lvl="0" indent="-285750" algn="l" rtl="0">
              <a:lnSpc>
                <a:spcPct val="100000"/>
              </a:lnSpc>
              <a:spcBef>
                <a:spcPts val="0"/>
              </a:spcBef>
              <a:spcAft>
                <a:spcPts val="0"/>
              </a:spcAft>
              <a:buClr>
                <a:schemeClr val="dk1"/>
              </a:buClr>
              <a:buSzPts val="2800"/>
              <a:buChar char="•"/>
            </a:pPr>
            <a:r>
              <a:rPr lang="fr-FR" dirty="0"/>
              <a:t>Exposé préparé </a:t>
            </a:r>
          </a:p>
          <a:p>
            <a:pPr lvl="1" algn="l" rtl="0">
              <a:lnSpc>
                <a:spcPct val="100000"/>
              </a:lnSpc>
              <a:spcBef>
                <a:spcPts val="1000"/>
              </a:spcBef>
              <a:spcAft>
                <a:spcPts val="0"/>
              </a:spcAft>
              <a:buClr>
                <a:srgbClr val="00953A"/>
              </a:buClr>
              <a:buSzPts val="2400"/>
            </a:pPr>
            <a:r>
              <a:rPr lang="fr-FR" dirty="0"/>
              <a:t>Contient un script ou des points de discussion</a:t>
            </a:r>
          </a:p>
          <a:p>
            <a:pPr marL="285750" lvl="0" indent="-285750" algn="l" rtl="0">
              <a:lnSpc>
                <a:spcPct val="100000"/>
              </a:lnSpc>
              <a:spcBef>
                <a:spcPts val="1000"/>
              </a:spcBef>
              <a:spcAft>
                <a:spcPts val="0"/>
              </a:spcAft>
              <a:buClr>
                <a:schemeClr val="dk1"/>
              </a:buClr>
              <a:buSzPts val="2800"/>
              <a:buChar char="•"/>
            </a:pPr>
            <a:r>
              <a:rPr lang="fr-FR" dirty="0"/>
              <a:t>Devant un groupe </a:t>
            </a:r>
          </a:p>
          <a:p>
            <a:pPr lvl="1" algn="l" rtl="0">
              <a:lnSpc>
                <a:spcPct val="100000"/>
              </a:lnSpc>
              <a:spcBef>
                <a:spcPts val="1000"/>
              </a:spcBef>
              <a:spcAft>
                <a:spcPts val="0"/>
              </a:spcAft>
              <a:buClr>
                <a:srgbClr val="00953A"/>
              </a:buClr>
              <a:buSzPts val="2400"/>
            </a:pPr>
            <a:r>
              <a:rPr lang="fr-FR" dirty="0"/>
              <a:t>Peut être technique ou non technique</a:t>
            </a:r>
          </a:p>
          <a:p>
            <a:pPr marL="285750" lvl="0" indent="-285750" algn="l" rtl="0">
              <a:lnSpc>
                <a:spcPct val="100000"/>
              </a:lnSpc>
              <a:spcBef>
                <a:spcPts val="1000"/>
              </a:spcBef>
              <a:spcAft>
                <a:spcPts val="0"/>
              </a:spcAft>
              <a:buClr>
                <a:schemeClr val="dk1"/>
              </a:buClr>
              <a:buSzPts val="2800"/>
              <a:buChar char="•"/>
            </a:pPr>
            <a:r>
              <a:rPr lang="fr-FR" dirty="0"/>
              <a:t>Avec ou sans support visuel (par exemple, PowerPoint)</a:t>
            </a:r>
          </a:p>
        </p:txBody>
      </p:sp>
      <p:sp>
        <p:nvSpPr>
          <p:cNvPr id="397" name="Google Shape;397;p4"/>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Qu'entend-on par « présentation » ?</a:t>
            </a:r>
            <a:endParaRPr lang="fr-FR" i="1" dirty="0">
              <a:latin typeface="Franklin Gothic Medium" panose="020B0603020102020204"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24"/>
        <p:cNvGrpSpPr/>
        <p:nvPr/>
      </p:nvGrpSpPr>
      <p:grpSpPr>
        <a:xfrm>
          <a:off x="0" y="0"/>
          <a:ext cx="0" cy="0"/>
          <a:chOff x="0" y="0"/>
          <a:chExt cx="0" cy="0"/>
        </a:xfrm>
      </p:grpSpPr>
      <p:sp>
        <p:nvSpPr>
          <p:cNvPr id="725" name="Google Shape;725;p40"/>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Répéter la question avant de répondre</a:t>
            </a:r>
          </a:p>
          <a:p>
            <a:pPr marL="228600" lvl="0" indent="-228600" algn="l" rtl="0">
              <a:lnSpc>
                <a:spcPct val="100000"/>
              </a:lnSpc>
              <a:spcBef>
                <a:spcPts val="1000"/>
              </a:spcBef>
              <a:spcAft>
                <a:spcPts val="0"/>
              </a:spcAft>
              <a:buClr>
                <a:schemeClr val="dk1"/>
              </a:buClr>
              <a:buSzPts val="2800"/>
              <a:buChar char="•"/>
            </a:pPr>
            <a:r>
              <a:rPr lang="fr-FR" dirty="0"/>
              <a:t>Soyez précis et répondez à la question</a:t>
            </a:r>
          </a:p>
          <a:p>
            <a:pPr marL="228600" lvl="0" indent="-228600" algn="l" rtl="0">
              <a:lnSpc>
                <a:spcPct val="100000"/>
              </a:lnSpc>
              <a:spcBef>
                <a:spcPts val="1000"/>
              </a:spcBef>
              <a:spcAft>
                <a:spcPts val="0"/>
              </a:spcAft>
              <a:buClr>
                <a:schemeClr val="dk1"/>
              </a:buClr>
              <a:buSzPts val="2800"/>
              <a:buChar char="•"/>
            </a:pPr>
            <a:r>
              <a:rPr lang="fr-FR" dirty="0"/>
              <a:t>Restez sur le sujet</a:t>
            </a:r>
          </a:p>
          <a:p>
            <a:pPr marL="228600" lvl="0" indent="-228600" algn="l" rtl="0">
              <a:lnSpc>
                <a:spcPct val="100000"/>
              </a:lnSpc>
              <a:spcBef>
                <a:spcPts val="1000"/>
              </a:spcBef>
              <a:spcAft>
                <a:spcPts val="0"/>
              </a:spcAft>
              <a:buClr>
                <a:schemeClr val="dk1"/>
              </a:buClr>
              <a:buSzPts val="2800"/>
              <a:buChar char="•"/>
            </a:pPr>
            <a:r>
              <a:rPr lang="fr-FR" dirty="0"/>
              <a:t>Gardez un ton professionnel ; ne soyez pas sur la défensive</a:t>
            </a:r>
          </a:p>
          <a:p>
            <a:pPr marL="228600" lvl="0" indent="-228600" algn="l" rtl="0">
              <a:lnSpc>
                <a:spcPct val="100000"/>
              </a:lnSpc>
              <a:spcBef>
                <a:spcPts val="1000"/>
              </a:spcBef>
              <a:spcAft>
                <a:spcPts val="0"/>
              </a:spcAft>
              <a:buClr>
                <a:schemeClr val="dk1"/>
              </a:buClr>
              <a:buSzPts val="2800"/>
              <a:buChar char="•"/>
            </a:pPr>
            <a:r>
              <a:rPr lang="fr-FR" dirty="0"/>
              <a:t>Si vous ne connaissez pas la réponse, admettez-le</a:t>
            </a:r>
          </a:p>
          <a:p>
            <a:pPr marL="228600" lvl="0" indent="-228600" algn="l" rtl="0">
              <a:lnSpc>
                <a:spcPct val="100000"/>
              </a:lnSpc>
              <a:spcBef>
                <a:spcPts val="1000"/>
              </a:spcBef>
              <a:spcAft>
                <a:spcPts val="0"/>
              </a:spcAft>
              <a:buClr>
                <a:schemeClr val="dk1"/>
              </a:buClr>
              <a:buSzPts val="2800"/>
              <a:buChar char="•"/>
            </a:pPr>
            <a:r>
              <a:rPr lang="fr-FR" dirty="0"/>
              <a:t>Respectez le temps</a:t>
            </a:r>
          </a:p>
          <a:p>
            <a:pPr marL="228600" lvl="0" indent="-50800" algn="l" rtl="0">
              <a:lnSpc>
                <a:spcPct val="100000"/>
              </a:lnSpc>
              <a:spcBef>
                <a:spcPts val="1000"/>
              </a:spcBef>
              <a:spcAft>
                <a:spcPts val="0"/>
              </a:spcAft>
              <a:buClr>
                <a:schemeClr val="dk1"/>
              </a:buClr>
              <a:buSzPts val="2800"/>
              <a:buNone/>
            </a:pPr>
            <a:endParaRPr lang="fr-FR" dirty="0"/>
          </a:p>
          <a:p>
            <a:pPr marL="228600" lvl="0" indent="-50800" algn="l" rtl="0">
              <a:lnSpc>
                <a:spcPct val="100000"/>
              </a:lnSpc>
              <a:spcBef>
                <a:spcPts val="1000"/>
              </a:spcBef>
              <a:spcAft>
                <a:spcPts val="0"/>
              </a:spcAft>
              <a:buClr>
                <a:schemeClr val="dk1"/>
              </a:buClr>
              <a:buSzPts val="2800"/>
              <a:buNone/>
            </a:pPr>
            <a:endParaRPr lang="fr-FR" dirty="0"/>
          </a:p>
          <a:p>
            <a:pPr marL="228600" lvl="0" indent="-50800" algn="l" rtl="0">
              <a:lnSpc>
                <a:spcPct val="100000"/>
              </a:lnSpc>
              <a:spcBef>
                <a:spcPts val="1000"/>
              </a:spcBef>
              <a:spcAft>
                <a:spcPts val="0"/>
              </a:spcAft>
              <a:buClr>
                <a:schemeClr val="dk1"/>
              </a:buClr>
              <a:buSzPts val="2800"/>
              <a:buNone/>
            </a:pPr>
            <a:endParaRPr lang="fr-FR" dirty="0"/>
          </a:p>
        </p:txBody>
      </p:sp>
      <p:sp>
        <p:nvSpPr>
          <p:cNvPr id="726" name="Google Shape;726;p40"/>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Livrer : Gérer les questions et les réponses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31"/>
        <p:cNvGrpSpPr/>
        <p:nvPr/>
      </p:nvGrpSpPr>
      <p:grpSpPr>
        <a:xfrm>
          <a:off x="0" y="0"/>
          <a:ext cx="0" cy="0"/>
          <a:chOff x="0" y="0"/>
          <a:chExt cx="0" cy="0"/>
        </a:xfrm>
      </p:grpSpPr>
      <p:sp>
        <p:nvSpPr>
          <p:cNvPr id="733" name="Google Shape;733;p41"/>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Quelles techniques de présentation ont été efficaces ?</a:t>
            </a:r>
          </a:p>
          <a:p>
            <a:pPr marL="228600" lvl="0" indent="-228600" algn="l" rtl="0">
              <a:lnSpc>
                <a:spcPct val="100000"/>
              </a:lnSpc>
              <a:spcBef>
                <a:spcPts val="1000"/>
              </a:spcBef>
              <a:spcAft>
                <a:spcPts val="0"/>
              </a:spcAft>
              <a:buClr>
                <a:schemeClr val="dk1"/>
              </a:buClr>
              <a:buSzPts val="2800"/>
              <a:buChar char="•"/>
            </a:pPr>
            <a:r>
              <a:rPr lang="fr-FR" dirty="0"/>
              <a:t>Qu'est-ce qui était distrayant ou ennuyeux ?</a:t>
            </a:r>
          </a:p>
          <a:p>
            <a:pPr marL="228600" lvl="0" indent="-228600" algn="l" rtl="0">
              <a:lnSpc>
                <a:spcPct val="100000"/>
              </a:lnSpc>
              <a:spcBef>
                <a:spcPts val="1000"/>
              </a:spcBef>
              <a:spcAft>
                <a:spcPts val="0"/>
              </a:spcAft>
              <a:buClr>
                <a:schemeClr val="dk1"/>
              </a:buClr>
              <a:buSzPts val="2800"/>
              <a:buChar char="•"/>
            </a:pPr>
            <a:r>
              <a:rPr lang="fr-FR" dirty="0"/>
              <a:t>Quelle est la technique la plus importante que </a:t>
            </a:r>
            <a:r>
              <a:rPr lang="fr-FR" b="1" dirty="0">
                <a:solidFill>
                  <a:srgbClr val="00953A"/>
                </a:solidFill>
              </a:rPr>
              <a:t>vous </a:t>
            </a:r>
            <a:r>
              <a:rPr lang="fr-FR" dirty="0"/>
              <a:t>devez pratiquer avant la prochaine présentation ?</a:t>
            </a:r>
          </a:p>
          <a:p>
            <a:pPr marL="228600" lvl="0" indent="-228600" algn="l" rtl="0">
              <a:lnSpc>
                <a:spcPct val="100000"/>
              </a:lnSpc>
              <a:spcBef>
                <a:spcPts val="1000"/>
              </a:spcBef>
              <a:spcAft>
                <a:spcPts val="0"/>
              </a:spcAft>
              <a:buClr>
                <a:schemeClr val="dk1"/>
              </a:buClr>
              <a:buSzPts val="2800"/>
              <a:buChar char="•"/>
            </a:pPr>
            <a:r>
              <a:rPr lang="fr-FR" dirty="0"/>
              <a:t>Les questions-réponses ont-elles révélé des domaines dans lesquels vous souhaitez ajouter ou réviser votre contenu ?</a:t>
            </a:r>
          </a:p>
          <a:p>
            <a:pPr marL="228600" lvl="0" indent="-228600" algn="l" rtl="0">
              <a:lnSpc>
                <a:spcPct val="100000"/>
              </a:lnSpc>
              <a:spcBef>
                <a:spcPts val="1000"/>
              </a:spcBef>
              <a:spcAft>
                <a:spcPts val="0"/>
              </a:spcAft>
              <a:buClr>
                <a:schemeClr val="dk1"/>
              </a:buClr>
              <a:buSzPts val="2800"/>
              <a:buChar char="•"/>
            </a:pPr>
            <a:r>
              <a:rPr lang="fr-FR" dirty="0"/>
              <a:t>Certaines diapositives bénéficieraient-elles d'un graphique ou d'un tableau ?</a:t>
            </a:r>
          </a:p>
          <a:p>
            <a:pPr marL="228600" lvl="0" indent="-5080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p:txBody>
      </p:sp>
      <p:sp>
        <p:nvSpPr>
          <p:cNvPr id="732" name="Google Shape;732;p41"/>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ct val="100000"/>
              <a:buFont typeface="Libre Franklin Medium"/>
              <a:buNone/>
            </a:pPr>
            <a:r>
              <a:rPr lang="fr-FR" sz="3800" dirty="0">
                <a:latin typeface="Franklin Gothic Medium" panose="020B0603020102020204" pitchFamily="34" charset="0"/>
              </a:rPr>
              <a:t>Livrer : Prendre des notes pour la prochaine fois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39" name="Google Shape;739;p42"/>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Stratégie de présentation</a:t>
            </a:r>
          </a:p>
        </p:txBody>
      </p:sp>
      <p:sp>
        <p:nvSpPr>
          <p:cNvPr id="740" name="Google Shape;740;p42"/>
          <p:cNvSpPr txBox="1"/>
          <p:nvPr/>
        </p:nvSpPr>
        <p:spPr>
          <a:xfrm>
            <a:off x="1587413" y="3255144"/>
            <a:ext cx="2510314" cy="2800726"/>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Audience</a:t>
            </a:r>
            <a:endParaRPr lang="fr-FR" sz="2600" dirty="0"/>
          </a:p>
          <a:p>
            <a:pPr marL="457200" marR="0" lvl="0" indent="-457200" algn="l" rtl="0">
              <a:spcBef>
                <a:spcPts val="60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Objectif</a:t>
            </a:r>
            <a:endParaRPr lang="fr-FR" sz="2600" dirty="0"/>
          </a:p>
          <a:p>
            <a:pPr marL="457200" marR="0" lvl="0" indent="-457200" algn="l" rtl="0">
              <a:spcBef>
                <a:spcPts val="60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Méthode de présentation</a:t>
            </a:r>
            <a:endParaRPr lang="fr-FR" sz="2600" dirty="0"/>
          </a:p>
          <a:p>
            <a:pPr marL="457200" marR="0" lvl="0" indent="-457200" algn="l" rtl="0">
              <a:spcBef>
                <a:spcPts val="60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Structure</a:t>
            </a:r>
            <a:endParaRPr lang="fr-FR" sz="2600" dirty="0"/>
          </a:p>
          <a:p>
            <a:pPr marL="285750" marR="0" lvl="0" indent="-171450" algn="l" rtl="0">
              <a:spcBef>
                <a:spcPts val="600"/>
              </a:spcBef>
              <a:spcAft>
                <a:spcPts val="0"/>
              </a:spcAft>
              <a:buClr>
                <a:srgbClr val="00953A"/>
              </a:buClr>
              <a:buSzPts val="1800"/>
              <a:buFont typeface="Noto Sans Symbols"/>
              <a:buNone/>
            </a:pPr>
            <a:endParaRPr lang="fr-FR" sz="2600" dirty="0">
              <a:solidFill>
                <a:schemeClr val="dk1"/>
              </a:solidFill>
              <a:latin typeface="Arial"/>
              <a:ea typeface="Arial"/>
              <a:cs typeface="Arial"/>
              <a:sym typeface="Arial"/>
            </a:endParaRPr>
          </a:p>
        </p:txBody>
      </p:sp>
      <p:sp>
        <p:nvSpPr>
          <p:cNvPr id="741" name="Google Shape;741;p42"/>
          <p:cNvSpPr txBox="1"/>
          <p:nvPr/>
        </p:nvSpPr>
        <p:spPr>
          <a:xfrm>
            <a:off x="4736158" y="3255144"/>
            <a:ext cx="2746189" cy="3354724"/>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Structure</a:t>
            </a:r>
            <a:endParaRPr lang="fr-FR" sz="2600" dirty="0"/>
          </a:p>
          <a:p>
            <a:pPr marL="457200" marR="0" lvl="0" indent="-457200" algn="l" rtl="0">
              <a:spcBef>
                <a:spcPts val="60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Contenu</a:t>
            </a:r>
            <a:endParaRPr lang="fr-FR" sz="2600" dirty="0"/>
          </a:p>
          <a:p>
            <a:pPr marL="457200" marR="0" lvl="0" indent="-457200" algn="l" rtl="0">
              <a:spcBef>
                <a:spcPts val="60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Visuels</a:t>
            </a:r>
            <a:endParaRPr lang="fr-FR" sz="2600" dirty="0"/>
          </a:p>
          <a:p>
            <a:pPr marL="457200" marR="0" lvl="0" indent="-457200" algn="l" rtl="0">
              <a:spcBef>
                <a:spcPts val="60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Feedback</a:t>
            </a:r>
            <a:endParaRPr lang="fr-FR" sz="2600" dirty="0"/>
          </a:p>
          <a:p>
            <a:pPr marL="457200" marR="0" lvl="0" indent="-457200" algn="l" rtl="0">
              <a:spcBef>
                <a:spcPts val="60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Révision</a:t>
            </a:r>
            <a:endParaRPr lang="fr-FR" sz="2600" dirty="0"/>
          </a:p>
          <a:p>
            <a:pPr marL="457200" marR="0" lvl="0" indent="-457200" algn="l" rtl="0">
              <a:spcBef>
                <a:spcPts val="60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Pratique</a:t>
            </a:r>
            <a:endParaRPr lang="fr-FR" sz="2600" dirty="0"/>
          </a:p>
          <a:p>
            <a:pPr marL="285750" marR="0" lvl="0" indent="-171450" algn="l" rtl="0">
              <a:spcBef>
                <a:spcPts val="600"/>
              </a:spcBef>
              <a:spcAft>
                <a:spcPts val="0"/>
              </a:spcAft>
              <a:buClr>
                <a:srgbClr val="00953A"/>
              </a:buClr>
              <a:buSzPts val="1800"/>
              <a:buFont typeface="Noto Sans Symbols"/>
              <a:buNone/>
            </a:pPr>
            <a:endParaRPr lang="fr-FR" sz="2600" dirty="0">
              <a:solidFill>
                <a:schemeClr val="dk1"/>
              </a:solidFill>
              <a:latin typeface="Arial"/>
              <a:ea typeface="Arial"/>
              <a:cs typeface="Arial"/>
              <a:sym typeface="Arial"/>
            </a:endParaRPr>
          </a:p>
        </p:txBody>
      </p:sp>
      <p:sp>
        <p:nvSpPr>
          <p:cNvPr id="742" name="Google Shape;742;p42"/>
          <p:cNvSpPr txBox="1"/>
          <p:nvPr/>
        </p:nvSpPr>
        <p:spPr>
          <a:xfrm>
            <a:off x="7698788" y="3255144"/>
            <a:ext cx="2905800" cy="3600945"/>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Respirer</a:t>
            </a:r>
            <a:endParaRPr lang="fr-FR" sz="2600" dirty="0"/>
          </a:p>
          <a:p>
            <a:pPr marL="457200" marR="0" lvl="0" indent="-457200" algn="l" rtl="0">
              <a:spcBef>
                <a:spcPts val="60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Présenter</a:t>
            </a:r>
            <a:endParaRPr lang="fr-FR" sz="2600" dirty="0"/>
          </a:p>
          <a:p>
            <a:pPr marL="457200" marR="0" lvl="0" indent="-457200" algn="l" rtl="0">
              <a:spcBef>
                <a:spcPts val="60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Gérer les questions-réponses</a:t>
            </a:r>
            <a:endParaRPr lang="fr-FR" sz="2600" dirty="0"/>
          </a:p>
          <a:p>
            <a:pPr marL="457200" marR="0" lvl="0" indent="-457200" algn="l" rtl="0">
              <a:spcBef>
                <a:spcPts val="600"/>
              </a:spcBef>
              <a:spcAft>
                <a:spcPts val="0"/>
              </a:spcAft>
              <a:buClr>
                <a:srgbClr val="00953A"/>
              </a:buClr>
              <a:buSzPts val="2800"/>
              <a:buFont typeface="Noto Sans Symbols"/>
              <a:buChar char="✔"/>
            </a:pPr>
            <a:r>
              <a:rPr lang="fr-FR" sz="2600" dirty="0">
                <a:solidFill>
                  <a:schemeClr val="dk1"/>
                </a:solidFill>
                <a:latin typeface="Arial"/>
                <a:ea typeface="Arial"/>
                <a:cs typeface="Arial"/>
                <a:sym typeface="Arial"/>
              </a:rPr>
              <a:t>Prendre des notes</a:t>
            </a:r>
            <a:endParaRPr lang="fr-FR" sz="2600" dirty="0"/>
          </a:p>
          <a:p>
            <a:pPr marL="285750" marR="0" lvl="0" indent="-171450" algn="l" rtl="0">
              <a:spcBef>
                <a:spcPts val="600"/>
              </a:spcBef>
              <a:spcAft>
                <a:spcPts val="0"/>
              </a:spcAft>
              <a:buClr>
                <a:srgbClr val="00953A"/>
              </a:buClr>
              <a:buSzPts val="1800"/>
              <a:buFont typeface="Noto Sans Symbols"/>
              <a:buNone/>
            </a:pPr>
            <a:endParaRPr lang="fr-FR" sz="2600" dirty="0">
              <a:solidFill>
                <a:schemeClr val="dk1"/>
              </a:solidFill>
              <a:latin typeface="Arial"/>
              <a:ea typeface="Arial"/>
              <a:cs typeface="Arial"/>
              <a:sym typeface="Arial"/>
            </a:endParaRPr>
          </a:p>
        </p:txBody>
      </p:sp>
      <p:sp>
        <p:nvSpPr>
          <p:cNvPr id="743" name="Google Shape;743;p42"/>
          <p:cNvSpPr/>
          <p:nvPr/>
        </p:nvSpPr>
        <p:spPr>
          <a:xfrm>
            <a:off x="1679608" y="1667635"/>
            <a:ext cx="2308950" cy="1418907"/>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b="1" dirty="0">
                <a:solidFill>
                  <a:schemeClr val="dk1"/>
                </a:solidFill>
                <a:latin typeface="Arial"/>
                <a:ea typeface="Arial"/>
                <a:cs typeface="Arial"/>
                <a:sym typeface="Arial"/>
              </a:rPr>
              <a:t>Planifier</a:t>
            </a:r>
          </a:p>
        </p:txBody>
      </p:sp>
      <p:sp>
        <p:nvSpPr>
          <p:cNvPr id="744" name="Google Shape;744;p42"/>
          <p:cNvSpPr/>
          <p:nvPr/>
        </p:nvSpPr>
        <p:spPr>
          <a:xfrm>
            <a:off x="4892023" y="1668597"/>
            <a:ext cx="2262927" cy="1417183"/>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b="1" dirty="0">
                <a:solidFill>
                  <a:schemeClr val="dk1"/>
                </a:solidFill>
                <a:latin typeface="Arial"/>
                <a:ea typeface="Arial"/>
                <a:cs typeface="Arial"/>
                <a:sym typeface="Arial"/>
              </a:rPr>
              <a:t>Préparer</a:t>
            </a:r>
          </a:p>
        </p:txBody>
      </p:sp>
      <p:sp>
        <p:nvSpPr>
          <p:cNvPr id="745" name="Google Shape;745;p42"/>
          <p:cNvSpPr/>
          <p:nvPr/>
        </p:nvSpPr>
        <p:spPr>
          <a:xfrm>
            <a:off x="7890620" y="1668597"/>
            <a:ext cx="2462070" cy="1417183"/>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3600" b="1" i="0" u="none" strike="noStrike" cap="none" dirty="0">
                <a:solidFill>
                  <a:schemeClr val="dk1"/>
                </a:solidFill>
                <a:latin typeface="Arial"/>
                <a:ea typeface="Arial"/>
                <a:cs typeface="Arial"/>
                <a:sym typeface="Arial"/>
              </a:rPr>
              <a:t>Présenter</a:t>
            </a:r>
            <a:endParaRPr lang="fr-FR" dirty="0"/>
          </a:p>
        </p:txBody>
      </p:sp>
      <p:sp>
        <p:nvSpPr>
          <p:cNvPr id="746" name="Google Shape;746;p42"/>
          <p:cNvSpPr/>
          <p:nvPr/>
        </p:nvSpPr>
        <p:spPr>
          <a:xfrm>
            <a:off x="4156353" y="2140487"/>
            <a:ext cx="515556" cy="473202"/>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747" name="Google Shape;747;p42"/>
          <p:cNvSpPr/>
          <p:nvPr/>
        </p:nvSpPr>
        <p:spPr>
          <a:xfrm>
            <a:off x="7298507" y="2140487"/>
            <a:ext cx="515556" cy="473202"/>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752"/>
        <p:cNvGrpSpPr/>
        <p:nvPr/>
      </p:nvGrpSpPr>
      <p:grpSpPr>
        <a:xfrm>
          <a:off x="0" y="0"/>
          <a:ext cx="0" cy="0"/>
          <a:chOff x="0" y="0"/>
          <a:chExt cx="0" cy="0"/>
        </a:xfrm>
      </p:grpSpPr>
      <p:sp>
        <p:nvSpPr>
          <p:cNvPr id="753" name="Google Shape;753;p43"/>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Faire :</a:t>
            </a:r>
          </a:p>
          <a:p>
            <a:pPr lvl="1" algn="l" rtl="0">
              <a:lnSpc>
                <a:spcPct val="100000"/>
              </a:lnSpc>
              <a:spcBef>
                <a:spcPts val="1000"/>
              </a:spcBef>
              <a:spcAft>
                <a:spcPts val="0"/>
              </a:spcAft>
              <a:buSzPts val="2400"/>
            </a:pPr>
            <a:r>
              <a:rPr lang="fr-FR" dirty="0"/>
              <a:t>Établir un contact visuel avec le public</a:t>
            </a:r>
          </a:p>
          <a:p>
            <a:pPr lvl="1" algn="l" rtl="0">
              <a:lnSpc>
                <a:spcPct val="100000"/>
              </a:lnSpc>
              <a:spcBef>
                <a:spcPts val="1000"/>
              </a:spcBef>
              <a:spcAft>
                <a:spcPts val="0"/>
              </a:spcAft>
              <a:buSzPts val="2400"/>
            </a:pPr>
            <a:r>
              <a:rPr lang="fr-FR" dirty="0"/>
              <a:t>Parler lentement, clairement et de manière audible</a:t>
            </a:r>
          </a:p>
          <a:p>
            <a:pPr lvl="1" algn="l" rtl="0">
              <a:lnSpc>
                <a:spcPct val="100000"/>
              </a:lnSpc>
              <a:spcBef>
                <a:spcPts val="1000"/>
              </a:spcBef>
              <a:spcAft>
                <a:spcPts val="0"/>
              </a:spcAft>
              <a:buSzPts val="2400"/>
            </a:pPr>
            <a:r>
              <a:rPr lang="fr-FR" dirty="0"/>
              <a:t>Pratiquer !</a:t>
            </a:r>
          </a:p>
          <a:p>
            <a:pPr marL="228600" lvl="0" indent="-228600" algn="l" rtl="0">
              <a:lnSpc>
                <a:spcPct val="100000"/>
              </a:lnSpc>
              <a:spcBef>
                <a:spcPts val="1000"/>
              </a:spcBef>
              <a:spcAft>
                <a:spcPts val="0"/>
              </a:spcAft>
              <a:buClr>
                <a:schemeClr val="dk1"/>
              </a:buClr>
              <a:buSzPts val="2800"/>
              <a:buChar char="•"/>
            </a:pPr>
            <a:r>
              <a:rPr lang="fr-FR" dirty="0"/>
              <a:t>Ne pas faire :</a:t>
            </a:r>
          </a:p>
          <a:p>
            <a:pPr lvl="1" algn="l" rtl="0">
              <a:lnSpc>
                <a:spcPct val="100000"/>
              </a:lnSpc>
              <a:spcBef>
                <a:spcPts val="1000"/>
              </a:spcBef>
              <a:spcAft>
                <a:spcPts val="0"/>
              </a:spcAft>
              <a:buSzPts val="2400"/>
            </a:pPr>
            <a:r>
              <a:rPr lang="fr-FR" dirty="0"/>
              <a:t>Lire directement à partir de diapositives ou de notes</a:t>
            </a:r>
          </a:p>
          <a:p>
            <a:pPr lvl="1" algn="l" rtl="0">
              <a:lnSpc>
                <a:spcPct val="100000"/>
              </a:lnSpc>
              <a:spcBef>
                <a:spcPts val="1000"/>
              </a:spcBef>
              <a:spcAft>
                <a:spcPts val="0"/>
              </a:spcAft>
              <a:buSzPts val="2400"/>
            </a:pPr>
            <a:r>
              <a:rPr lang="fr-FR" dirty="0"/>
              <a:t>Tourner le dos au public</a:t>
            </a:r>
          </a:p>
          <a:p>
            <a:pPr lvl="1" algn="l" rtl="0">
              <a:lnSpc>
                <a:spcPct val="100000"/>
              </a:lnSpc>
              <a:spcBef>
                <a:spcPts val="1000"/>
              </a:spcBef>
              <a:spcAft>
                <a:spcPts val="0"/>
              </a:spcAft>
              <a:buSzPts val="2400"/>
            </a:pPr>
            <a:r>
              <a:rPr lang="fr-FR" dirty="0"/>
              <a:t>Sembler être désintéressé ou hostile </a:t>
            </a:r>
          </a:p>
          <a:p>
            <a:pPr lvl="1" algn="l" rtl="0">
              <a:lnSpc>
                <a:spcPct val="100000"/>
              </a:lnSpc>
              <a:spcBef>
                <a:spcPts val="1000"/>
              </a:spcBef>
              <a:spcAft>
                <a:spcPts val="0"/>
              </a:spcAft>
              <a:buSzPts val="2400"/>
            </a:pPr>
            <a:r>
              <a:rPr lang="fr-FR" dirty="0"/>
              <a:t>Utiliser des mots de remplissage ou s'agiter</a:t>
            </a:r>
          </a:p>
          <a:p>
            <a:pPr marL="685800" lvl="1" indent="-76200" algn="l" rtl="0">
              <a:lnSpc>
                <a:spcPct val="100000"/>
              </a:lnSpc>
              <a:spcBef>
                <a:spcPts val="1000"/>
              </a:spcBef>
              <a:spcAft>
                <a:spcPts val="0"/>
              </a:spcAft>
              <a:buSzPts val="2400"/>
              <a:buNone/>
            </a:pPr>
            <a:endParaRPr lang="fr-FR" dirty="0"/>
          </a:p>
        </p:txBody>
      </p:sp>
      <p:sp>
        <p:nvSpPr>
          <p:cNvPr id="754" name="Google Shape;754;p43"/>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ct val="100000"/>
              <a:buFont typeface="Libre Franklin Medium"/>
              <a:buNone/>
            </a:pPr>
            <a:r>
              <a:rPr lang="fr-FR" sz="3800" dirty="0">
                <a:latin typeface="Franklin Gothic Medium" panose="020B0603020102020204" pitchFamily="34" charset="0"/>
              </a:rPr>
              <a:t>Résumé : Techniques pour parler en public</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759"/>
        <p:cNvGrpSpPr/>
        <p:nvPr/>
      </p:nvGrpSpPr>
      <p:grpSpPr>
        <a:xfrm>
          <a:off x="0" y="0"/>
          <a:ext cx="0" cy="0"/>
          <a:chOff x="0" y="0"/>
          <a:chExt cx="0" cy="0"/>
        </a:xfrm>
      </p:grpSpPr>
      <p:sp>
        <p:nvSpPr>
          <p:cNvPr id="760" name="Google Shape;760;p44"/>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ct val="100000"/>
              <a:buFont typeface="Libre Franklin Medium"/>
              <a:buNone/>
            </a:pPr>
            <a:r>
              <a:rPr lang="fr-FR" dirty="0">
                <a:latin typeface="Franklin Gothic Medium" panose="020B0603020102020204" pitchFamily="34" charset="0"/>
              </a:rPr>
              <a:t>Comment pouvez-vous appliquer </a:t>
            </a:r>
            <a:br>
              <a:rPr lang="fr-FR" dirty="0">
                <a:latin typeface="Franklin Gothic Medium" panose="020B0603020102020204" pitchFamily="34" charset="0"/>
              </a:rPr>
            </a:br>
            <a:r>
              <a:rPr lang="fr-FR" dirty="0">
                <a:latin typeface="Franklin Gothic Medium" panose="020B0603020102020204" pitchFamily="34" charset="0"/>
              </a:rPr>
              <a:t>ce que vous avez appris ?</a:t>
            </a:r>
          </a:p>
        </p:txBody>
      </p:sp>
      <p:sp>
        <p:nvSpPr>
          <p:cNvPr id="761" name="Google Shape;761;p44"/>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Quelles sont les techniques de présentation efficaces ?</a:t>
            </a:r>
          </a:p>
          <a:p>
            <a:pPr marL="228600" lvl="0" indent="-228600" algn="l" rtl="0">
              <a:lnSpc>
                <a:spcPct val="100000"/>
              </a:lnSpc>
              <a:spcBef>
                <a:spcPts val="1000"/>
              </a:spcBef>
              <a:spcAft>
                <a:spcPts val="0"/>
              </a:spcAft>
              <a:buClr>
                <a:schemeClr val="dk1"/>
              </a:buClr>
              <a:buSzPts val="2800"/>
              <a:buChar char="•"/>
            </a:pPr>
            <a:r>
              <a:rPr lang="fr-FR" dirty="0"/>
              <a:t>Qu'est-ce qui peut être distrayant ou ennuyeux ?</a:t>
            </a:r>
          </a:p>
          <a:p>
            <a:pPr marL="228600" lvl="0" indent="-228600" algn="l" rtl="0">
              <a:lnSpc>
                <a:spcPct val="100000"/>
              </a:lnSpc>
              <a:spcBef>
                <a:spcPts val="1000"/>
              </a:spcBef>
              <a:spcAft>
                <a:spcPts val="0"/>
              </a:spcAft>
              <a:buClr>
                <a:schemeClr val="dk1"/>
              </a:buClr>
              <a:buSzPts val="2800"/>
              <a:buChar char="•"/>
            </a:pPr>
            <a:r>
              <a:rPr lang="fr-FR" dirty="0"/>
              <a:t>Quelle est la technique la plus importante que </a:t>
            </a:r>
            <a:r>
              <a:rPr lang="fr-FR" i="1" dirty="0"/>
              <a:t>vous </a:t>
            </a:r>
            <a:r>
              <a:rPr lang="fr-FR" dirty="0"/>
              <a:t>devez pratiquer avant la présentation de l'atelier 3 ?</a:t>
            </a:r>
          </a:p>
          <a:p>
            <a:pPr marL="228600" lvl="0" indent="-5080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766"/>
        <p:cNvGrpSpPr/>
        <p:nvPr/>
      </p:nvGrpSpPr>
      <p:grpSpPr>
        <a:xfrm>
          <a:off x="0" y="0"/>
          <a:ext cx="0" cy="0"/>
          <a:chOff x="0" y="0"/>
          <a:chExt cx="0" cy="0"/>
        </a:xfrm>
      </p:grpSpPr>
      <p:sp>
        <p:nvSpPr>
          <p:cNvPr id="767" name="Google Shape;767;p45"/>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Pendant le travail de terrain 2 :</a:t>
            </a:r>
          </a:p>
          <a:p>
            <a:pPr lvl="1" algn="l" rtl="0">
              <a:lnSpc>
                <a:spcPct val="100000"/>
              </a:lnSpc>
              <a:spcBef>
                <a:spcPts val="1000"/>
              </a:spcBef>
              <a:spcAft>
                <a:spcPts val="0"/>
              </a:spcAft>
              <a:buSzPts val="2400"/>
            </a:pPr>
            <a:r>
              <a:rPr lang="fr-FR" dirty="0"/>
              <a:t>Notez les idées et les événements que vous voudrez peut-être inclure dans votre présentation</a:t>
            </a:r>
          </a:p>
          <a:p>
            <a:pPr lvl="1" algn="l" rtl="0">
              <a:lnSpc>
                <a:spcPct val="100000"/>
              </a:lnSpc>
              <a:spcBef>
                <a:spcPts val="1000"/>
              </a:spcBef>
              <a:spcAft>
                <a:spcPts val="0"/>
              </a:spcAft>
              <a:buSzPts val="2400"/>
            </a:pPr>
            <a:r>
              <a:rPr lang="fr-FR" dirty="0"/>
              <a:t>Gardez à l'esprit les points clés abordés dans cette leçon</a:t>
            </a:r>
          </a:p>
          <a:p>
            <a:pPr lvl="1" algn="l" rtl="0">
              <a:lnSpc>
                <a:spcPct val="100000"/>
              </a:lnSpc>
              <a:spcBef>
                <a:spcPts val="1000"/>
              </a:spcBef>
              <a:spcAft>
                <a:spcPts val="0"/>
              </a:spcAft>
              <a:buSzPts val="2400"/>
            </a:pPr>
            <a:r>
              <a:rPr lang="fr-FR" dirty="0"/>
              <a:t>Prenez des photos des activités d'enquête de flambées, si possible</a:t>
            </a:r>
          </a:p>
          <a:p>
            <a:pPr lvl="1" algn="l" rtl="0">
              <a:lnSpc>
                <a:spcPct val="100000"/>
              </a:lnSpc>
              <a:spcBef>
                <a:spcPts val="1000"/>
              </a:spcBef>
              <a:spcAft>
                <a:spcPts val="0"/>
              </a:spcAft>
              <a:buSzPts val="2400"/>
            </a:pPr>
            <a:r>
              <a:rPr lang="fr-FR" dirty="0"/>
              <a:t>Pratiquez ces techniques d'expression en public lorsque vous vous adressez à n'importe quel groupe</a:t>
            </a:r>
          </a:p>
          <a:p>
            <a:pPr lvl="1" algn="l" rtl="0">
              <a:lnSpc>
                <a:spcPct val="100000"/>
              </a:lnSpc>
              <a:spcBef>
                <a:spcPts val="1000"/>
              </a:spcBef>
              <a:spcAft>
                <a:spcPts val="0"/>
              </a:spcAft>
              <a:buSzPts val="2400"/>
            </a:pPr>
            <a:r>
              <a:rPr lang="fr-FR" dirty="0"/>
              <a:t>Pratiquez votre présentation devant d'autres personnes</a:t>
            </a:r>
          </a:p>
          <a:p>
            <a:pPr marL="0" lvl="0" indent="0" algn="l" rtl="0">
              <a:lnSpc>
                <a:spcPct val="100000"/>
              </a:lnSpc>
              <a:spcBef>
                <a:spcPts val="1000"/>
              </a:spcBef>
              <a:spcAft>
                <a:spcPts val="0"/>
              </a:spcAft>
              <a:buClr>
                <a:schemeClr val="dk1"/>
              </a:buClr>
              <a:buSzPts val="2800"/>
              <a:buNone/>
            </a:pPr>
            <a:endParaRPr lang="fr-FR" dirty="0"/>
          </a:p>
        </p:txBody>
      </p:sp>
      <p:sp>
        <p:nvSpPr>
          <p:cNvPr id="768" name="Google Shape;768;p45"/>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Prochaines étapes</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773"/>
        <p:cNvGrpSpPr/>
        <p:nvPr/>
      </p:nvGrpSpPr>
      <p:grpSpPr>
        <a:xfrm>
          <a:off x="0" y="0"/>
          <a:ext cx="0" cy="0"/>
          <a:chOff x="0" y="0"/>
          <a:chExt cx="0" cy="0"/>
        </a:xfrm>
      </p:grpSpPr>
      <p:sp>
        <p:nvSpPr>
          <p:cNvPr id="774" name="Google Shape;774;p46"/>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Décrire les caractéristiques d'une présentation solide</a:t>
            </a:r>
          </a:p>
          <a:p>
            <a:pPr lvl="1" algn="l" rtl="0">
              <a:lnSpc>
                <a:spcPct val="100000"/>
              </a:lnSpc>
              <a:spcBef>
                <a:spcPts val="500"/>
              </a:spcBef>
              <a:spcAft>
                <a:spcPts val="0"/>
              </a:spcAft>
              <a:buSzPts val="2400"/>
            </a:pPr>
            <a:r>
              <a:rPr lang="fr-FR" b="1" dirty="0">
                <a:solidFill>
                  <a:srgbClr val="00953A"/>
                </a:solidFill>
              </a:rPr>
              <a:t>C</a:t>
            </a:r>
            <a:r>
              <a:rPr lang="fr-FR" sz="2400" b="1" dirty="0">
                <a:solidFill>
                  <a:srgbClr val="00953A"/>
                </a:solidFill>
              </a:rPr>
              <a:t>ontenu fort</a:t>
            </a:r>
            <a:endParaRPr lang="fr-FR" dirty="0"/>
          </a:p>
          <a:p>
            <a:pPr lvl="1" algn="l" rtl="0">
              <a:lnSpc>
                <a:spcPct val="100000"/>
              </a:lnSpc>
              <a:spcBef>
                <a:spcPts val="500"/>
              </a:spcBef>
              <a:spcAft>
                <a:spcPts val="0"/>
              </a:spcAft>
              <a:buSzPts val="2400"/>
            </a:pPr>
            <a:r>
              <a:rPr lang="fr-FR" sz="2400" b="1" dirty="0">
                <a:solidFill>
                  <a:srgbClr val="00953A"/>
                </a:solidFill>
              </a:rPr>
              <a:t>Conception claire</a:t>
            </a:r>
            <a:endParaRPr lang="fr-FR" dirty="0"/>
          </a:p>
          <a:p>
            <a:pPr lvl="1" algn="l" rtl="0">
              <a:lnSpc>
                <a:spcPct val="100000"/>
              </a:lnSpc>
              <a:spcBef>
                <a:spcPts val="500"/>
              </a:spcBef>
              <a:spcAft>
                <a:spcPts val="0"/>
              </a:spcAft>
              <a:buSzPts val="2400"/>
            </a:pPr>
            <a:r>
              <a:rPr lang="fr-FR" sz="2400" b="1" dirty="0">
                <a:solidFill>
                  <a:srgbClr val="00953A"/>
                </a:solidFill>
              </a:rPr>
              <a:t>Présentation soignée et claire</a:t>
            </a:r>
            <a:endParaRPr lang="fr-FR" b="1" dirty="0">
              <a:solidFill>
                <a:srgbClr val="00953A"/>
              </a:solidFill>
            </a:endParaRPr>
          </a:p>
          <a:p>
            <a:pPr marL="228600" lvl="0" indent="-228600" algn="l" rtl="0">
              <a:lnSpc>
                <a:spcPct val="100000"/>
              </a:lnSpc>
              <a:spcBef>
                <a:spcPts val="1000"/>
              </a:spcBef>
              <a:spcAft>
                <a:spcPts val="0"/>
              </a:spcAft>
              <a:buClr>
                <a:schemeClr val="dk1"/>
              </a:buClr>
              <a:buSzPts val="2800"/>
              <a:buChar char="•"/>
            </a:pPr>
            <a:r>
              <a:rPr lang="fr-FR" dirty="0"/>
              <a:t>Énumérer les étapes de la stratégie de présentation</a:t>
            </a:r>
          </a:p>
          <a:p>
            <a:pPr lvl="1" algn="l" rtl="0">
              <a:lnSpc>
                <a:spcPct val="100000"/>
              </a:lnSpc>
              <a:spcBef>
                <a:spcPts val="500"/>
              </a:spcBef>
              <a:spcAft>
                <a:spcPts val="0"/>
              </a:spcAft>
              <a:buSzPts val="2400"/>
            </a:pPr>
            <a:r>
              <a:rPr lang="fr-FR" sz="2400" b="1" dirty="0">
                <a:solidFill>
                  <a:srgbClr val="00953A"/>
                </a:solidFill>
              </a:rPr>
              <a:t>Planifier. Préparer. Présenter.</a:t>
            </a:r>
            <a:endParaRPr lang="fr-FR" dirty="0"/>
          </a:p>
          <a:p>
            <a:pPr marL="228600" lvl="0" indent="-228600" algn="l" rtl="0">
              <a:lnSpc>
                <a:spcPct val="100000"/>
              </a:lnSpc>
              <a:spcBef>
                <a:spcPts val="1000"/>
              </a:spcBef>
              <a:spcAft>
                <a:spcPts val="0"/>
              </a:spcAft>
              <a:buClr>
                <a:schemeClr val="dk1"/>
              </a:buClr>
              <a:buSzPts val="2800"/>
              <a:buChar char="•"/>
            </a:pPr>
            <a:r>
              <a:rPr lang="fr-FR" dirty="0"/>
              <a:t>Élaborer un SOCO</a:t>
            </a:r>
          </a:p>
          <a:p>
            <a:pPr lvl="1" algn="l" rtl="0">
              <a:lnSpc>
                <a:spcPct val="100000"/>
              </a:lnSpc>
              <a:spcBef>
                <a:spcPts val="1000"/>
              </a:spcBef>
              <a:spcAft>
                <a:spcPts val="0"/>
              </a:spcAft>
              <a:buSzPts val="2400"/>
            </a:pPr>
            <a:r>
              <a:rPr lang="fr-FR" sz="2400" b="1" dirty="0">
                <a:solidFill>
                  <a:srgbClr val="00953A"/>
                </a:solidFill>
              </a:rPr>
              <a:t>Un seul objectif de communication primordial</a:t>
            </a:r>
            <a:endParaRPr lang="fr-FR" sz="2400" dirty="0"/>
          </a:p>
        </p:txBody>
      </p:sp>
      <p:sp>
        <p:nvSpPr>
          <p:cNvPr id="775" name="Google Shape;775;p46"/>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Résumé (1/2)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7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7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7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7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7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780"/>
        <p:cNvGrpSpPr/>
        <p:nvPr/>
      </p:nvGrpSpPr>
      <p:grpSpPr>
        <a:xfrm>
          <a:off x="0" y="0"/>
          <a:ext cx="0" cy="0"/>
          <a:chOff x="0" y="0"/>
          <a:chExt cx="0" cy="0"/>
        </a:xfrm>
      </p:grpSpPr>
      <p:sp>
        <p:nvSpPr>
          <p:cNvPr id="781" name="Google Shape;781;p47"/>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Décrire et organiser une présentation en utilisant la structure traditionnelle d'une présentation technique</a:t>
            </a:r>
          </a:p>
          <a:p>
            <a:pPr lvl="1" algn="l" rtl="0">
              <a:lnSpc>
                <a:spcPct val="100000"/>
              </a:lnSpc>
              <a:spcBef>
                <a:spcPts val="500"/>
              </a:spcBef>
              <a:spcAft>
                <a:spcPts val="0"/>
              </a:spcAft>
              <a:buSzPts val="2400"/>
            </a:pPr>
            <a:r>
              <a:rPr lang="fr-FR" sz="2400" b="1" dirty="0">
                <a:solidFill>
                  <a:srgbClr val="00953A"/>
                </a:solidFill>
              </a:rPr>
              <a:t>(Titre)</a:t>
            </a:r>
            <a:endParaRPr lang="fr-FR" dirty="0"/>
          </a:p>
          <a:p>
            <a:pPr lvl="1" algn="l" rtl="0">
              <a:lnSpc>
                <a:spcPct val="100000"/>
              </a:lnSpc>
              <a:spcBef>
                <a:spcPts val="500"/>
              </a:spcBef>
              <a:spcAft>
                <a:spcPts val="0"/>
              </a:spcAft>
              <a:buSzPts val="2400"/>
            </a:pPr>
            <a:r>
              <a:rPr lang="fr-FR" sz="2400" b="1" dirty="0">
                <a:solidFill>
                  <a:srgbClr val="00953A"/>
                </a:solidFill>
              </a:rPr>
              <a:t>Introduction</a:t>
            </a:r>
            <a:endParaRPr lang="fr-FR" dirty="0"/>
          </a:p>
          <a:p>
            <a:pPr lvl="1" algn="l" rtl="0">
              <a:lnSpc>
                <a:spcPct val="100000"/>
              </a:lnSpc>
              <a:spcBef>
                <a:spcPts val="500"/>
              </a:spcBef>
              <a:spcAft>
                <a:spcPts val="0"/>
              </a:spcAft>
              <a:buSzPts val="2400"/>
            </a:pPr>
            <a:r>
              <a:rPr lang="fr-FR" sz="2400" b="1" dirty="0">
                <a:solidFill>
                  <a:srgbClr val="00953A"/>
                </a:solidFill>
              </a:rPr>
              <a:t>Méthodes </a:t>
            </a:r>
            <a:endParaRPr lang="fr-FR" dirty="0"/>
          </a:p>
          <a:p>
            <a:pPr lvl="1" algn="l" rtl="0">
              <a:lnSpc>
                <a:spcPct val="100000"/>
              </a:lnSpc>
              <a:spcBef>
                <a:spcPts val="500"/>
              </a:spcBef>
              <a:spcAft>
                <a:spcPts val="0"/>
              </a:spcAft>
              <a:buSzPts val="2400"/>
            </a:pPr>
            <a:r>
              <a:rPr lang="fr-FR" sz="2400" b="1" dirty="0">
                <a:solidFill>
                  <a:srgbClr val="00953A"/>
                </a:solidFill>
              </a:rPr>
              <a:t>Résultats et</a:t>
            </a:r>
            <a:endParaRPr lang="fr-FR" dirty="0"/>
          </a:p>
          <a:p>
            <a:pPr lvl="1" algn="l" rtl="0">
              <a:lnSpc>
                <a:spcPct val="100000"/>
              </a:lnSpc>
              <a:spcBef>
                <a:spcPts val="500"/>
              </a:spcBef>
              <a:spcAft>
                <a:spcPts val="0"/>
              </a:spcAft>
              <a:buSzPts val="2400"/>
            </a:pPr>
            <a:r>
              <a:rPr lang="fr-FR" sz="2400" b="1" dirty="0">
                <a:solidFill>
                  <a:srgbClr val="00953A"/>
                </a:solidFill>
              </a:rPr>
              <a:t>Discussion</a:t>
            </a:r>
            <a:endParaRPr lang="fr-FR" dirty="0"/>
          </a:p>
          <a:p>
            <a:pPr lvl="1" algn="l" rtl="0">
              <a:lnSpc>
                <a:spcPct val="100000"/>
              </a:lnSpc>
              <a:spcBef>
                <a:spcPts val="500"/>
              </a:spcBef>
              <a:spcAft>
                <a:spcPts val="0"/>
              </a:spcAft>
              <a:buSzPts val="2400"/>
            </a:pPr>
            <a:r>
              <a:rPr lang="fr-FR" sz="2400" b="1" dirty="0">
                <a:solidFill>
                  <a:srgbClr val="00953A"/>
                </a:solidFill>
              </a:rPr>
              <a:t>(Remerciements)</a:t>
            </a:r>
            <a:endParaRPr lang="fr-FR" dirty="0"/>
          </a:p>
          <a:p>
            <a:pPr marL="228600" lvl="0" indent="-228600" algn="l" rtl="0">
              <a:lnSpc>
                <a:spcPct val="100000"/>
              </a:lnSpc>
              <a:spcBef>
                <a:spcPts val="1000"/>
              </a:spcBef>
              <a:spcAft>
                <a:spcPts val="0"/>
              </a:spcAft>
              <a:buClr>
                <a:schemeClr val="dk1"/>
              </a:buClr>
              <a:buSzPts val="2800"/>
              <a:buChar char="•"/>
            </a:pPr>
            <a:r>
              <a:rPr lang="fr-FR" dirty="0"/>
              <a:t>Faire une brève présentation à un public</a:t>
            </a:r>
            <a:endParaRPr lang="fr-FR" b="1" dirty="0">
              <a:solidFill>
                <a:srgbClr val="00953A"/>
              </a:solidFill>
            </a:endParaRPr>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p:txBody>
      </p:sp>
      <p:sp>
        <p:nvSpPr>
          <p:cNvPr id="782" name="Google Shape;782;p47"/>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Résumé (2/2)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8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81">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81">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81">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8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88" name="Google Shape;788;p48"/>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800"/>
              <a:buChar char="•"/>
            </a:pPr>
            <a:r>
              <a:rPr lang="fr-FR" dirty="0"/>
              <a:t>Décrire les caractéristiques d'une présentation solide</a:t>
            </a:r>
          </a:p>
          <a:p>
            <a:pPr marL="228600" lvl="0" indent="-228600" algn="l" rtl="0">
              <a:lnSpc>
                <a:spcPct val="100000"/>
              </a:lnSpc>
              <a:spcBef>
                <a:spcPts val="1000"/>
              </a:spcBef>
              <a:spcAft>
                <a:spcPts val="0"/>
              </a:spcAft>
              <a:buClr>
                <a:schemeClr val="dk1"/>
              </a:buClr>
              <a:buSzPts val="2800"/>
              <a:buChar char="•"/>
            </a:pPr>
            <a:r>
              <a:rPr lang="fr-FR" dirty="0"/>
              <a:t>Énumérer les étapes de la stratégie de présentation </a:t>
            </a:r>
          </a:p>
          <a:p>
            <a:pPr marL="228600" lvl="0" indent="-228600" algn="l" rtl="0">
              <a:lnSpc>
                <a:spcPct val="100000"/>
              </a:lnSpc>
              <a:spcBef>
                <a:spcPts val="1000"/>
              </a:spcBef>
              <a:spcAft>
                <a:spcPts val="0"/>
              </a:spcAft>
              <a:buClr>
                <a:schemeClr val="dk1"/>
              </a:buClr>
              <a:buSzPts val="2800"/>
              <a:buChar char="•"/>
            </a:pPr>
            <a:r>
              <a:rPr lang="fr-FR" dirty="0"/>
              <a:t>Élaborer un SOCO</a:t>
            </a:r>
          </a:p>
          <a:p>
            <a:pPr marL="228600" lvl="0" indent="-228600" algn="l" rtl="0">
              <a:lnSpc>
                <a:spcPct val="100000"/>
              </a:lnSpc>
              <a:spcBef>
                <a:spcPts val="1000"/>
              </a:spcBef>
              <a:spcAft>
                <a:spcPts val="0"/>
              </a:spcAft>
              <a:buClr>
                <a:schemeClr val="dk1"/>
              </a:buClr>
              <a:buSzPts val="2800"/>
              <a:buChar char="•"/>
            </a:pPr>
            <a:r>
              <a:rPr lang="fr-FR" dirty="0"/>
              <a:t>Décrire et organiser une présentation en utilisant la structure traditionnelle d'une présentation technique</a:t>
            </a:r>
          </a:p>
          <a:p>
            <a:pPr marL="228600" lvl="0" indent="-228600" algn="l" rtl="0">
              <a:lnSpc>
                <a:spcPct val="100000"/>
              </a:lnSpc>
              <a:spcBef>
                <a:spcPts val="1000"/>
              </a:spcBef>
              <a:spcAft>
                <a:spcPts val="0"/>
              </a:spcAft>
              <a:buClr>
                <a:schemeClr val="dk1"/>
              </a:buClr>
              <a:buSzPts val="2800"/>
              <a:buChar char="•"/>
            </a:pPr>
            <a:r>
              <a:rPr lang="fr-FR" dirty="0"/>
              <a:t>Faire une brève présentation à un public</a:t>
            </a:r>
          </a:p>
          <a:p>
            <a:pPr marL="0" lvl="0" indent="0" algn="l" rtl="0">
              <a:lnSpc>
                <a:spcPct val="100000"/>
              </a:lnSpc>
              <a:spcBef>
                <a:spcPts val="1000"/>
              </a:spcBef>
              <a:spcAft>
                <a:spcPts val="0"/>
              </a:spcAft>
              <a:buClr>
                <a:schemeClr val="dk1"/>
              </a:buClr>
              <a:buSzPts val="2800"/>
              <a:buNone/>
            </a:pPr>
            <a:endParaRPr lang="fr-FR" dirty="0"/>
          </a:p>
          <a:p>
            <a:pPr marL="0" lvl="0" indent="0" algn="l" rtl="0">
              <a:lnSpc>
                <a:spcPct val="100000"/>
              </a:lnSpc>
              <a:spcBef>
                <a:spcPts val="1000"/>
              </a:spcBef>
              <a:spcAft>
                <a:spcPts val="0"/>
              </a:spcAft>
              <a:buClr>
                <a:schemeClr val="dk1"/>
              </a:buClr>
              <a:buSzPts val="2800"/>
              <a:buNone/>
            </a:pPr>
            <a:endParaRPr lang="fr-FR" dirty="0"/>
          </a:p>
        </p:txBody>
      </p:sp>
      <p:sp>
        <p:nvSpPr>
          <p:cNvPr id="789" name="Google Shape;789;p48"/>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Révision des objectifs</a:t>
            </a:r>
          </a:p>
        </p:txBody>
      </p:sp>
      <p:sp>
        <p:nvSpPr>
          <p:cNvPr id="790" name="Google Shape;790;p48"/>
          <p:cNvSpPr txBox="1"/>
          <p:nvPr/>
        </p:nvSpPr>
        <p:spPr>
          <a:xfrm>
            <a:off x="3668550" y="5178466"/>
            <a:ext cx="4854900" cy="769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1" dirty="0">
                <a:solidFill>
                  <a:srgbClr val="00953A"/>
                </a:solidFill>
              </a:rPr>
              <a:t>Q</a:t>
            </a:r>
            <a:r>
              <a:rPr lang="fr-FR" sz="4400" b="1" dirty="0">
                <a:solidFill>
                  <a:srgbClr val="00953A"/>
                </a:solidFill>
                <a:latin typeface="Arial"/>
                <a:ea typeface="Arial"/>
                <a:cs typeface="Arial"/>
                <a:sym typeface="Arial"/>
              </a:rPr>
              <a:t>uestions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5"/>
          <p:cNvSpPr txBox="1">
            <a:spLocks noGrp="1"/>
          </p:cNvSpPr>
          <p:nvPr>
            <p:ph type="title"/>
          </p:nvPr>
        </p:nvSpPr>
        <p:spPr>
          <a:xfrm>
            <a:off x="838200" y="457200"/>
            <a:ext cx="10020300" cy="8001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ct val="100000"/>
              <a:buFont typeface="Libre Franklin Medium"/>
              <a:buNone/>
            </a:pPr>
            <a:r>
              <a:rPr lang="fr-FR" sz="3800" dirty="0">
                <a:latin typeface="Franklin Gothic Medium" panose="020B0603020102020204" pitchFamily="34" charset="0"/>
              </a:rPr>
              <a:t>Qu'est-ce qui fait une mauvaise présentation ?</a:t>
            </a:r>
          </a:p>
        </p:txBody>
      </p:sp>
      <p:sp>
        <p:nvSpPr>
          <p:cNvPr id="404" name="Google Shape;404;p5"/>
          <p:cNvSpPr txBox="1">
            <a:spLocks noGrp="1"/>
          </p:cNvSpPr>
          <p:nvPr>
            <p:ph sz="half" idx="2"/>
          </p:nvPr>
        </p:nvSpPr>
        <p:spPr>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2800"/>
              <a:buNone/>
            </a:pPr>
            <a:r>
              <a:rPr lang="fr-FR" dirty="0"/>
              <a:t>Qu'est-ce qui rend une présentation difficile à </a:t>
            </a:r>
            <a:r>
              <a:rPr lang="fr-FR" b="1" dirty="0"/>
              <a:t>suivre </a:t>
            </a:r>
            <a:r>
              <a:rPr lang="fr-FR"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6"/>
          <p:cNvSpPr txBox="1">
            <a:spLocks noGrp="1"/>
          </p:cNvSpPr>
          <p:nvPr>
            <p:ph type="title"/>
          </p:nvPr>
        </p:nvSpPr>
        <p:spPr>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1"/>
              </a:buClr>
              <a:buSzPct val="100000"/>
              <a:buFont typeface="Libre Franklin Medium"/>
              <a:buNone/>
            </a:pPr>
            <a:r>
              <a:rPr lang="fr-FR" dirty="0">
                <a:latin typeface="Franklin Gothic Medium" panose="020B0603020102020204" pitchFamily="34" charset="0"/>
              </a:rPr>
              <a:t>Qu'est-ce qui fait une bonne présentation ?</a:t>
            </a:r>
            <a:br>
              <a:rPr lang="fr-FR" dirty="0">
                <a:latin typeface="Franklin Gothic Medium" panose="020B0603020102020204" pitchFamily="34" charset="0"/>
              </a:rPr>
            </a:br>
            <a:endParaRPr lang="fr-FR" dirty="0">
              <a:latin typeface="Franklin Gothic Medium" panose="020B0603020102020204" pitchFamily="34" charset="0"/>
            </a:endParaRPr>
          </a:p>
        </p:txBody>
      </p:sp>
      <p:sp>
        <p:nvSpPr>
          <p:cNvPr id="411" name="Google Shape;411;p6"/>
          <p:cNvSpPr txBox="1">
            <a:spLocks noGrp="1"/>
          </p:cNvSpPr>
          <p:nvPr>
            <p:ph sz="half" idx="2"/>
          </p:nvPr>
        </p:nvSpPr>
        <p:spPr>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2800"/>
              <a:buNone/>
            </a:pPr>
            <a:r>
              <a:rPr lang="fr-FR" dirty="0"/>
              <a:t>Imaginez que vous êtes à mi-chemin d'une présentation...</a:t>
            </a:r>
            <a:br>
              <a:rPr lang="fr-FR" dirty="0"/>
            </a:br>
            <a:r>
              <a:rPr lang="fr-FR" dirty="0"/>
              <a:t>mais que quelque chose attire votre attention. </a:t>
            </a:r>
            <a:r>
              <a:rPr lang="fr-FR" b="1" dirty="0"/>
              <a:t>Qu'est-ce qui peut provoquer ce changement ?</a:t>
            </a:r>
            <a:endParaRPr lang="fr-FR" dirty="0"/>
          </a:p>
          <a:p>
            <a:pPr marL="228600" lvl="0" indent="-50800" algn="ctr" rtl="0">
              <a:lnSpc>
                <a:spcPct val="100000"/>
              </a:lnSpc>
              <a:spcBef>
                <a:spcPts val="1000"/>
              </a:spcBef>
              <a:spcAft>
                <a:spcPts val="0"/>
              </a:spcAft>
              <a:buClr>
                <a:schemeClr val="dk1"/>
              </a:buClr>
              <a:buSzPts val="2800"/>
              <a:buNone/>
            </a:pPr>
            <a:endParaRPr lang="fr-FR" b="1" dirty="0"/>
          </a:p>
          <a:p>
            <a:pPr marL="0" lvl="0" indent="0" algn="ctr" rtl="0">
              <a:lnSpc>
                <a:spcPct val="100000"/>
              </a:lnSpc>
              <a:spcBef>
                <a:spcPts val="1000"/>
              </a:spcBef>
              <a:spcAft>
                <a:spcPts val="0"/>
              </a:spcAft>
              <a:buClr>
                <a:schemeClr val="dk1"/>
              </a:buClr>
              <a:buSzPts val="2800"/>
              <a:buNone/>
            </a:pPr>
            <a:r>
              <a:rPr lang="fr-FR" dirty="0"/>
              <a:t>Que peut faire d'autre un bon orateur pour transformer un sujet ennuyeux ou aride en une présentation intéressante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7"/>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ct val="100000"/>
              <a:buFont typeface="Libre Franklin Medium"/>
              <a:buNone/>
            </a:pPr>
            <a:r>
              <a:rPr lang="fr-FR" dirty="0">
                <a:latin typeface="Franklin Gothic Medium" panose="020B0603020102020204" pitchFamily="34" charset="0"/>
              </a:rPr>
              <a:t>Caractéristiques d'une présentation solide</a:t>
            </a:r>
          </a:p>
        </p:txBody>
      </p:sp>
      <p:grpSp>
        <p:nvGrpSpPr>
          <p:cNvPr id="418" name="Google Shape;418;p7"/>
          <p:cNvGrpSpPr/>
          <p:nvPr/>
        </p:nvGrpSpPr>
        <p:grpSpPr>
          <a:xfrm>
            <a:off x="838312" y="3247571"/>
            <a:ext cx="10729912" cy="1015663"/>
            <a:chOff x="2250428" y="2948852"/>
            <a:chExt cx="7687322" cy="1015663"/>
          </a:xfrm>
        </p:grpSpPr>
        <p:sp>
          <p:nvSpPr>
            <p:cNvPr id="419" name="Google Shape;419;p7"/>
            <p:cNvSpPr/>
            <p:nvPr/>
          </p:nvSpPr>
          <p:spPr>
            <a:xfrm>
              <a:off x="2250428" y="3036059"/>
              <a:ext cx="7687322" cy="841248"/>
            </a:xfrm>
            <a:prstGeom prst="roundRect">
              <a:avLst>
                <a:gd name="adj" fmla="val 16667"/>
              </a:avLst>
            </a:prstGeom>
            <a:noFill/>
            <a:ln w="28575" cap="flat" cmpd="sng">
              <a:solidFill>
                <a:srgbClr val="008000"/>
              </a:solidFill>
              <a:prstDash val="solid"/>
              <a:round/>
              <a:headEnd type="none" w="sm" len="sm"/>
              <a:tailEnd type="none" w="sm" len="sm"/>
            </a:ln>
          </p:spPr>
          <p:txBody>
            <a:bodyPr spcFirstLastPara="1" wrap="square" lIns="91425" tIns="45700" rIns="91425" bIns="45700" anchor="ctr" anchorCtr="0">
              <a:noAutofit/>
            </a:bodyPr>
            <a:lstStyle/>
            <a:p>
              <a:pPr marL="736600" marR="0" lvl="1" indent="0" algn="l" rtl="0">
                <a:spcBef>
                  <a:spcPts val="0"/>
                </a:spcBef>
                <a:spcAft>
                  <a:spcPts val="0"/>
                </a:spcAft>
                <a:buNone/>
              </a:pPr>
              <a:r>
                <a:rPr lang="fr-FR" sz="2800" b="1" dirty="0">
                  <a:solidFill>
                    <a:srgbClr val="00953A"/>
                  </a:solidFill>
                </a:rPr>
                <a:t> </a:t>
              </a:r>
              <a:r>
                <a:rPr lang="fr-FR" sz="2600" b="1" dirty="0">
                  <a:solidFill>
                    <a:srgbClr val="00953A"/>
                  </a:solidFill>
                </a:rPr>
                <a:t>U</a:t>
              </a:r>
              <a:r>
                <a:rPr lang="fr-FR" sz="2600" b="1" i="0" u="none" strike="noStrike" cap="none" dirty="0">
                  <a:solidFill>
                    <a:srgbClr val="00953A"/>
                  </a:solidFill>
                  <a:latin typeface="Arial"/>
                  <a:ea typeface="Arial"/>
                  <a:cs typeface="Arial"/>
                  <a:sym typeface="Arial"/>
                </a:rPr>
                <a:t>ne conception claire </a:t>
              </a:r>
              <a:r>
                <a:rPr lang="fr-FR" sz="2600" b="1" i="0" u="none" strike="noStrike" cap="none" dirty="0">
                  <a:solidFill>
                    <a:schemeClr val="dk1"/>
                  </a:solidFill>
                  <a:latin typeface="Arial"/>
                  <a:ea typeface="Arial"/>
                  <a:cs typeface="Arial"/>
                  <a:sym typeface="Arial"/>
                </a:rPr>
                <a:t>grâce à un matériel facile à lire</a:t>
              </a:r>
              <a:endParaRPr lang="fr-FR" sz="2600" dirty="0"/>
            </a:p>
          </p:txBody>
        </p:sp>
        <p:sp>
          <p:nvSpPr>
            <p:cNvPr id="420" name="Google Shape;420;p7"/>
            <p:cNvSpPr txBox="1"/>
            <p:nvPr/>
          </p:nvSpPr>
          <p:spPr>
            <a:xfrm>
              <a:off x="2328991" y="2948852"/>
              <a:ext cx="513792" cy="101566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000" dirty="0">
                  <a:solidFill>
                    <a:schemeClr val="dk1"/>
                  </a:solidFill>
                  <a:latin typeface="+mj-lt"/>
                  <a:ea typeface="Libre Franklin Medium"/>
                  <a:cs typeface="Libre Franklin Medium"/>
                  <a:sym typeface="Libre Franklin Medium"/>
                </a:rPr>
                <a:t>2</a:t>
              </a:r>
              <a:endParaRPr lang="fr-FR" dirty="0">
                <a:latin typeface="+mj-lt"/>
              </a:endParaRPr>
            </a:p>
          </p:txBody>
        </p:sp>
      </p:grpSp>
      <p:grpSp>
        <p:nvGrpSpPr>
          <p:cNvPr id="421" name="Google Shape;421;p7"/>
          <p:cNvGrpSpPr/>
          <p:nvPr/>
        </p:nvGrpSpPr>
        <p:grpSpPr>
          <a:xfrm>
            <a:off x="838090" y="4430479"/>
            <a:ext cx="10730023" cy="1015663"/>
            <a:chOff x="2248879" y="3834493"/>
            <a:chExt cx="9899100" cy="1015663"/>
          </a:xfrm>
        </p:grpSpPr>
        <p:sp>
          <p:nvSpPr>
            <p:cNvPr id="422" name="Google Shape;422;p7"/>
            <p:cNvSpPr/>
            <p:nvPr/>
          </p:nvSpPr>
          <p:spPr>
            <a:xfrm>
              <a:off x="2248879" y="3962493"/>
              <a:ext cx="9899100" cy="841200"/>
            </a:xfrm>
            <a:prstGeom prst="roundRect">
              <a:avLst>
                <a:gd name="adj" fmla="val 16667"/>
              </a:avLst>
            </a:prstGeom>
            <a:noFill/>
            <a:ln w="28575" cap="flat" cmpd="sng">
              <a:solidFill>
                <a:srgbClr val="008000"/>
              </a:solidFill>
              <a:prstDash val="solid"/>
              <a:round/>
              <a:headEnd type="none" w="sm" len="sm"/>
              <a:tailEnd type="none" w="sm" len="sm"/>
            </a:ln>
          </p:spPr>
          <p:txBody>
            <a:bodyPr spcFirstLastPara="1" wrap="square" lIns="91425" tIns="45700" rIns="91425" bIns="45700" anchor="ctr" anchorCtr="0">
              <a:noAutofit/>
            </a:bodyPr>
            <a:lstStyle/>
            <a:p>
              <a:pPr marL="749300" marR="0" lvl="1" indent="0" algn="l" rtl="0">
                <a:spcBef>
                  <a:spcPts val="0"/>
                </a:spcBef>
                <a:spcAft>
                  <a:spcPts val="0"/>
                </a:spcAft>
                <a:buNone/>
              </a:pPr>
              <a:r>
                <a:rPr lang="fr-FR" sz="2800" b="1" dirty="0">
                  <a:solidFill>
                    <a:schemeClr val="dk1"/>
                  </a:solidFill>
                </a:rPr>
                <a:t> </a:t>
              </a:r>
              <a:r>
                <a:rPr lang="fr-FR" sz="2600" b="1" dirty="0">
                  <a:solidFill>
                    <a:srgbClr val="00953A"/>
                  </a:solidFill>
                </a:rPr>
                <a:t>U</a:t>
              </a:r>
              <a:r>
                <a:rPr lang="fr-FR" sz="2600" b="1" i="0" u="none" strike="noStrike" cap="none" dirty="0">
                  <a:solidFill>
                    <a:srgbClr val="00953A"/>
                  </a:solidFill>
                  <a:latin typeface="Arial"/>
                  <a:ea typeface="Arial"/>
                  <a:cs typeface="Arial"/>
                  <a:sym typeface="Arial"/>
                </a:rPr>
                <a:t>ne</a:t>
              </a:r>
              <a:r>
                <a:rPr lang="fr-FR" sz="2600" b="1" i="0" u="none" strike="noStrike" cap="none" dirty="0">
                  <a:solidFill>
                    <a:schemeClr val="dk1"/>
                  </a:solidFill>
                  <a:latin typeface="Arial"/>
                  <a:ea typeface="Arial"/>
                  <a:cs typeface="Arial"/>
                  <a:sym typeface="Arial"/>
                </a:rPr>
                <a:t> </a:t>
              </a:r>
              <a:r>
                <a:rPr lang="fr-FR" sz="2600" b="1" i="0" u="none" strike="noStrike" cap="none" dirty="0">
                  <a:solidFill>
                    <a:srgbClr val="00953A"/>
                  </a:solidFill>
                  <a:latin typeface="Arial"/>
                  <a:ea typeface="Arial"/>
                  <a:cs typeface="Arial"/>
                  <a:sym typeface="Arial"/>
                </a:rPr>
                <a:t>présentation soignée et claire </a:t>
              </a:r>
              <a:r>
                <a:rPr lang="fr-FR" sz="2600" b="1" i="0" u="none" strike="noStrike" cap="none" dirty="0">
                  <a:solidFill>
                    <a:schemeClr val="dk1"/>
                  </a:solidFill>
                  <a:latin typeface="Arial"/>
                  <a:ea typeface="Arial"/>
                  <a:cs typeface="Arial"/>
                  <a:sym typeface="Arial"/>
                </a:rPr>
                <a:t>grâce à de bonnes </a:t>
              </a:r>
            </a:p>
            <a:p>
              <a:pPr marL="749300" marR="0" lvl="1" indent="0" algn="l" rtl="0">
                <a:spcBef>
                  <a:spcPts val="0"/>
                </a:spcBef>
                <a:spcAft>
                  <a:spcPts val="0"/>
                </a:spcAft>
                <a:buNone/>
              </a:pPr>
              <a:r>
                <a:rPr lang="fr-FR" sz="2600" b="1" i="0" u="none" strike="noStrike" cap="none" dirty="0">
                  <a:solidFill>
                    <a:schemeClr val="dk1"/>
                  </a:solidFill>
                  <a:latin typeface="Arial"/>
                  <a:ea typeface="Arial"/>
                  <a:cs typeface="Arial"/>
                  <a:sym typeface="Arial"/>
                </a:rPr>
                <a:t>aptitudes verbales</a:t>
              </a:r>
            </a:p>
          </p:txBody>
        </p:sp>
        <p:sp>
          <p:nvSpPr>
            <p:cNvPr id="423" name="Google Shape;423;p7"/>
            <p:cNvSpPr txBox="1"/>
            <p:nvPr/>
          </p:nvSpPr>
          <p:spPr>
            <a:xfrm>
              <a:off x="2453361" y="3834493"/>
              <a:ext cx="455185" cy="101566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6000" dirty="0">
                  <a:solidFill>
                    <a:schemeClr val="dk1"/>
                  </a:solidFill>
                  <a:latin typeface="Franklin Gothic Medium" panose="020B0603020102020204" pitchFamily="34" charset="0"/>
                  <a:ea typeface="Libre Franklin Medium"/>
                  <a:cs typeface="Libre Franklin Medium"/>
                  <a:sym typeface="Libre Franklin Medium"/>
                </a:rPr>
                <a:t>3</a:t>
              </a:r>
              <a:endParaRPr lang="fr-FR" dirty="0">
                <a:latin typeface="Franklin Gothic Medium" panose="020B0603020102020204" pitchFamily="34" charset="0"/>
              </a:endParaRPr>
            </a:p>
          </p:txBody>
        </p:sp>
      </p:grpSp>
      <p:sp>
        <p:nvSpPr>
          <p:cNvPr id="426" name="Google Shape;426;p7"/>
          <p:cNvSpPr txBox="1"/>
          <p:nvPr/>
        </p:nvSpPr>
        <p:spPr>
          <a:xfrm flipH="1">
            <a:off x="989710" y="2064704"/>
            <a:ext cx="207095" cy="10156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6000" dirty="0">
                <a:solidFill>
                  <a:schemeClr val="dk1"/>
                </a:solidFill>
                <a:latin typeface="Franklin Gothic Medium" panose="020B0603020102020204" pitchFamily="34" charset="0"/>
                <a:ea typeface="Libre Franklin Medium"/>
                <a:cs typeface="Libre Franklin Medium"/>
                <a:sym typeface="Libre Franklin Medium"/>
              </a:rPr>
              <a:t>1  </a:t>
            </a:r>
            <a:endParaRPr dirty="0">
              <a:latin typeface="Franklin Gothic Medium" panose="020B0603020102020204" pitchFamily="34" charset="0"/>
            </a:endParaRPr>
          </a:p>
        </p:txBody>
      </p:sp>
      <p:sp>
        <p:nvSpPr>
          <p:cNvPr id="3" name="Google Shape;419;p7">
            <a:extLst>
              <a:ext uri="{FF2B5EF4-FFF2-40B4-BE49-F238E27FC236}">
                <a16:creationId xmlns:a16="http://schemas.microsoft.com/office/drawing/2014/main" id="{B8D40588-F321-BADC-9FDA-252895D2106E}"/>
              </a:ext>
            </a:extLst>
          </p:cNvPr>
          <p:cNvSpPr/>
          <p:nvPr/>
        </p:nvSpPr>
        <p:spPr>
          <a:xfrm>
            <a:off x="838200" y="2111227"/>
            <a:ext cx="10729913" cy="841248"/>
          </a:xfrm>
          <a:prstGeom prst="roundRect">
            <a:avLst>
              <a:gd name="adj" fmla="val 16667"/>
            </a:avLst>
          </a:prstGeom>
          <a:noFill/>
          <a:ln w="28575" cap="flat" cmpd="sng">
            <a:solidFill>
              <a:srgbClr val="008000"/>
            </a:solidFill>
            <a:prstDash val="solid"/>
            <a:round/>
            <a:headEnd type="none" w="sm" len="sm"/>
            <a:tailEnd type="none" w="sm" len="sm"/>
          </a:ln>
        </p:spPr>
        <p:txBody>
          <a:bodyPr spcFirstLastPara="1" wrap="square" lIns="91425" tIns="45700" rIns="91425" bIns="45700" anchor="ctr" anchorCtr="0">
            <a:noAutofit/>
          </a:bodyPr>
          <a:lstStyle/>
          <a:p>
            <a:pPr marL="736600" marR="0" lvl="1" indent="0" algn="l" rtl="0">
              <a:spcBef>
                <a:spcPts val="0"/>
              </a:spcBef>
              <a:spcAft>
                <a:spcPts val="0"/>
              </a:spcAft>
              <a:buNone/>
            </a:pPr>
            <a:r>
              <a:rPr lang="fr-FR" sz="2800" b="1" dirty="0">
                <a:solidFill>
                  <a:srgbClr val="00953A"/>
                </a:solidFill>
              </a:rPr>
              <a:t> </a:t>
            </a:r>
            <a:r>
              <a:rPr lang="fr-FR" sz="2600" b="1" dirty="0">
                <a:solidFill>
                  <a:srgbClr val="00953A"/>
                </a:solidFill>
                <a:latin typeface="Arial"/>
                <a:ea typeface="Arial"/>
                <a:cs typeface="Arial"/>
                <a:sym typeface="Arial"/>
              </a:rPr>
              <a:t>Un contenu fort </a:t>
            </a:r>
            <a:r>
              <a:rPr lang="fr-FR" sz="2600" b="1" dirty="0">
                <a:solidFill>
                  <a:schemeClr val="dk1"/>
                </a:solidFill>
                <a:latin typeface="Arial"/>
                <a:ea typeface="Arial"/>
                <a:cs typeface="Arial"/>
                <a:sym typeface="Arial"/>
              </a:rPr>
              <a:t>grâce à des idées/concepts clairs</a:t>
            </a:r>
            <a:endParaRPr lang="fr-FR"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6" grpId="0"/>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8"/>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Stratégie de présentation (1/2)</a:t>
            </a:r>
          </a:p>
        </p:txBody>
      </p:sp>
      <p:sp>
        <p:nvSpPr>
          <p:cNvPr id="433" name="Google Shape;433;p8"/>
          <p:cNvSpPr/>
          <p:nvPr/>
        </p:nvSpPr>
        <p:spPr>
          <a:xfrm>
            <a:off x="1786876" y="1807200"/>
            <a:ext cx="2358000" cy="141900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b="1" dirty="0">
                <a:solidFill>
                  <a:schemeClr val="dk1"/>
                </a:solidFill>
                <a:latin typeface="Arial"/>
                <a:ea typeface="Arial"/>
                <a:cs typeface="Arial"/>
                <a:sym typeface="Arial"/>
              </a:rPr>
              <a:t>Planifier</a:t>
            </a:r>
          </a:p>
        </p:txBody>
      </p:sp>
      <p:sp>
        <p:nvSpPr>
          <p:cNvPr id="434" name="Google Shape;434;p8"/>
          <p:cNvSpPr/>
          <p:nvPr/>
        </p:nvSpPr>
        <p:spPr>
          <a:xfrm>
            <a:off x="5048434" y="1808163"/>
            <a:ext cx="2262927" cy="1417183"/>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b="1" dirty="0">
                <a:solidFill>
                  <a:schemeClr val="dk1"/>
                </a:solidFill>
                <a:latin typeface="Arial"/>
                <a:ea typeface="Arial"/>
                <a:cs typeface="Arial"/>
                <a:sym typeface="Arial"/>
              </a:rPr>
              <a:t>Préparer</a:t>
            </a:r>
          </a:p>
        </p:txBody>
      </p:sp>
      <p:sp>
        <p:nvSpPr>
          <p:cNvPr id="435" name="Google Shape;435;p8"/>
          <p:cNvSpPr/>
          <p:nvPr/>
        </p:nvSpPr>
        <p:spPr>
          <a:xfrm>
            <a:off x="8047031" y="1808163"/>
            <a:ext cx="2463314" cy="1417183"/>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3600" b="1" i="0" u="none" strike="noStrike" cap="none" dirty="0">
                <a:solidFill>
                  <a:schemeClr val="dk1"/>
                </a:solidFill>
                <a:latin typeface="Arial"/>
                <a:ea typeface="Arial"/>
                <a:cs typeface="Arial"/>
                <a:sym typeface="Arial"/>
              </a:rPr>
              <a:t>Présenter</a:t>
            </a:r>
            <a:endParaRPr lang="fr-FR" dirty="0"/>
          </a:p>
        </p:txBody>
      </p:sp>
      <p:sp>
        <p:nvSpPr>
          <p:cNvPr id="436" name="Google Shape;436;p8"/>
          <p:cNvSpPr/>
          <p:nvPr/>
        </p:nvSpPr>
        <p:spPr>
          <a:xfrm>
            <a:off x="4365082" y="2280053"/>
            <a:ext cx="515556" cy="473202"/>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37" name="Google Shape;437;p8"/>
          <p:cNvSpPr/>
          <p:nvPr/>
        </p:nvSpPr>
        <p:spPr>
          <a:xfrm>
            <a:off x="7421418" y="2280053"/>
            <a:ext cx="515556" cy="473202"/>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9"/>
          <p:cNvSpPr txBox="1">
            <a:spLocks noGrp="1"/>
          </p:cNvSpPr>
          <p:nvPr>
            <p:ph sz="half" idx="2"/>
          </p:nvPr>
        </p:nvSpPr>
        <p:spPr>
          <a:xfrm>
            <a:off x="838200" y="3760675"/>
            <a:ext cx="10515600" cy="2442252"/>
          </a:xfrm>
          <a:prstGeom prst="rect">
            <a:avLst/>
          </a:prstGeom>
          <a:noFill/>
          <a:ln>
            <a:noFill/>
          </a:ln>
        </p:spPr>
        <p:txBody>
          <a:bodyPr spcFirstLastPara="1" wrap="square" lIns="91425" tIns="45700" rIns="91425" bIns="45700" anchor="t" anchorCtr="0">
            <a:normAutofit/>
          </a:bodyPr>
          <a:lstStyle/>
          <a:p>
            <a:pPr marL="285750" lvl="0" indent="-285750" algn="l" rtl="0">
              <a:lnSpc>
                <a:spcPct val="100000"/>
              </a:lnSpc>
              <a:spcBef>
                <a:spcPts val="0"/>
              </a:spcBef>
              <a:spcAft>
                <a:spcPts val="0"/>
              </a:spcAft>
              <a:buClr>
                <a:schemeClr val="dk1"/>
              </a:buClr>
              <a:buSzPts val="2800"/>
              <a:buChar char="•"/>
            </a:pPr>
            <a:r>
              <a:rPr lang="fr-FR" dirty="0"/>
              <a:t>Identifier et décrire le </a:t>
            </a:r>
            <a:r>
              <a:rPr lang="fr-FR" b="1" dirty="0">
                <a:solidFill>
                  <a:srgbClr val="00953A"/>
                </a:solidFill>
              </a:rPr>
              <a:t>public</a:t>
            </a:r>
            <a:endParaRPr lang="fr-FR" dirty="0"/>
          </a:p>
          <a:p>
            <a:pPr marL="285750" lvl="0" indent="-285750" algn="l" rtl="0">
              <a:lnSpc>
                <a:spcPct val="100000"/>
              </a:lnSpc>
              <a:spcBef>
                <a:spcPts val="1000"/>
              </a:spcBef>
              <a:spcAft>
                <a:spcPts val="0"/>
              </a:spcAft>
              <a:buClr>
                <a:schemeClr val="dk1"/>
              </a:buClr>
              <a:buSzPts val="2800"/>
              <a:buChar char="•"/>
            </a:pPr>
            <a:r>
              <a:rPr lang="fr-FR" dirty="0"/>
              <a:t>Définir </a:t>
            </a:r>
            <a:r>
              <a:rPr lang="fr-FR" b="1" dirty="0">
                <a:solidFill>
                  <a:srgbClr val="00953A"/>
                </a:solidFill>
              </a:rPr>
              <a:t>l'objectif</a:t>
            </a:r>
            <a:endParaRPr lang="fr-FR" dirty="0"/>
          </a:p>
          <a:p>
            <a:pPr marL="285750" lvl="0" indent="-285750" algn="l" rtl="0">
              <a:lnSpc>
                <a:spcPct val="100000"/>
              </a:lnSpc>
              <a:spcBef>
                <a:spcPts val="1000"/>
              </a:spcBef>
              <a:spcAft>
                <a:spcPts val="0"/>
              </a:spcAft>
              <a:buClr>
                <a:schemeClr val="dk1"/>
              </a:buClr>
              <a:buSzPts val="2800"/>
              <a:buChar char="•"/>
            </a:pPr>
            <a:r>
              <a:rPr lang="fr-FR" dirty="0"/>
              <a:t>Choisir un </a:t>
            </a:r>
            <a:r>
              <a:rPr lang="fr-FR" b="1" dirty="0">
                <a:solidFill>
                  <a:srgbClr val="00953A"/>
                </a:solidFill>
              </a:rPr>
              <a:t>mode de présentation</a:t>
            </a:r>
            <a:endParaRPr lang="fr-FR" dirty="0"/>
          </a:p>
          <a:p>
            <a:pPr marL="285750" lvl="0" indent="-285750" algn="l" rtl="0">
              <a:lnSpc>
                <a:spcPct val="100000"/>
              </a:lnSpc>
              <a:spcBef>
                <a:spcPts val="1000"/>
              </a:spcBef>
              <a:spcAft>
                <a:spcPts val="0"/>
              </a:spcAft>
              <a:buClr>
                <a:schemeClr val="dk1"/>
              </a:buClr>
              <a:buSzPts val="2800"/>
              <a:buChar char="•"/>
            </a:pPr>
            <a:r>
              <a:rPr lang="fr-FR" dirty="0"/>
              <a:t>Établir la </a:t>
            </a:r>
            <a:r>
              <a:rPr lang="fr-FR" b="1" dirty="0">
                <a:solidFill>
                  <a:srgbClr val="00953A"/>
                </a:solidFill>
              </a:rPr>
              <a:t>structure</a:t>
            </a:r>
            <a:endParaRPr lang="fr-FR" dirty="0"/>
          </a:p>
        </p:txBody>
      </p:sp>
      <p:sp>
        <p:nvSpPr>
          <p:cNvPr id="444" name="Google Shape;444;p9"/>
          <p:cNvSpPr txBox="1">
            <a:spLocks noGrp="1"/>
          </p:cNvSpPr>
          <p:nvPr>
            <p:ph type="title"/>
          </p:nvPr>
        </p:nvSpPr>
        <p:spPr>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4400"/>
              <a:buFont typeface="Libre Franklin Medium"/>
              <a:buNone/>
            </a:pPr>
            <a:r>
              <a:rPr lang="fr-FR" dirty="0">
                <a:latin typeface="Franklin Gothic Medium" panose="020B0603020102020204" pitchFamily="34" charset="0"/>
              </a:rPr>
              <a:t>Stratégie de présentation (2/2)</a:t>
            </a:r>
          </a:p>
        </p:txBody>
      </p:sp>
      <p:sp>
        <p:nvSpPr>
          <p:cNvPr id="445" name="Google Shape;445;p9"/>
          <p:cNvSpPr/>
          <p:nvPr/>
        </p:nvSpPr>
        <p:spPr>
          <a:xfrm>
            <a:off x="1532252" y="1807200"/>
            <a:ext cx="2612700" cy="141900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b="1" dirty="0">
                <a:solidFill>
                  <a:schemeClr val="dk1"/>
                </a:solidFill>
              </a:rPr>
              <a:t>Planifier</a:t>
            </a:r>
            <a:endParaRPr lang="fr-FR" sz="3600" b="1" dirty="0">
              <a:solidFill>
                <a:schemeClr val="dk1"/>
              </a:solidFill>
              <a:latin typeface="Arial"/>
              <a:ea typeface="Arial"/>
              <a:cs typeface="Arial"/>
              <a:sym typeface="Arial"/>
            </a:endParaRPr>
          </a:p>
        </p:txBody>
      </p:sp>
      <p:sp>
        <p:nvSpPr>
          <p:cNvPr id="446" name="Google Shape;446;p9"/>
          <p:cNvSpPr/>
          <p:nvPr/>
        </p:nvSpPr>
        <p:spPr>
          <a:xfrm>
            <a:off x="5048434" y="1808163"/>
            <a:ext cx="2262927" cy="1417183"/>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b="1" dirty="0">
                <a:solidFill>
                  <a:schemeClr val="dk1"/>
                </a:solidFill>
                <a:latin typeface="Arial"/>
                <a:ea typeface="Arial"/>
                <a:cs typeface="Arial"/>
                <a:sym typeface="Arial"/>
              </a:rPr>
              <a:t>Préparer</a:t>
            </a:r>
          </a:p>
        </p:txBody>
      </p:sp>
      <p:sp>
        <p:nvSpPr>
          <p:cNvPr id="447" name="Google Shape;447;p9"/>
          <p:cNvSpPr/>
          <p:nvPr/>
        </p:nvSpPr>
        <p:spPr>
          <a:xfrm>
            <a:off x="8047031" y="1808163"/>
            <a:ext cx="2431783" cy="1417183"/>
          </a:xfrm>
          <a:prstGeom prst="roundRect">
            <a:avLst>
              <a:gd name="adj" fmla="val 16667"/>
            </a:avLst>
          </a:prstGeom>
          <a:solidFill>
            <a:schemeClr val="lt2"/>
          </a:solidFill>
          <a:ln>
            <a:noFill/>
          </a:ln>
        </p:spPr>
        <p:txBody>
          <a:bodyPr spcFirstLastPara="1" wrap="square" lIns="91425" tIns="45700" rIns="91425" bIns="45700" anchor="ctr" anchorCtr="0">
            <a:noAutofit/>
          </a:bodyPr>
          <a:lstStyle/>
          <a:p>
            <a:pPr marL="0" marR="0" lvl="1" indent="0" algn="ctr" rtl="0">
              <a:spcBef>
                <a:spcPts val="0"/>
              </a:spcBef>
              <a:spcAft>
                <a:spcPts val="0"/>
              </a:spcAft>
              <a:buNone/>
            </a:pPr>
            <a:r>
              <a:rPr lang="fr-FR" sz="3600" b="1" i="0" u="none" strike="noStrike" cap="none" dirty="0">
                <a:solidFill>
                  <a:schemeClr val="dk1"/>
                </a:solidFill>
                <a:latin typeface="Arial"/>
                <a:ea typeface="Arial"/>
                <a:cs typeface="Arial"/>
                <a:sym typeface="Arial"/>
              </a:rPr>
              <a:t>Présenter</a:t>
            </a:r>
            <a:endParaRPr lang="fr-FR" dirty="0"/>
          </a:p>
        </p:txBody>
      </p:sp>
      <p:sp>
        <p:nvSpPr>
          <p:cNvPr id="448" name="Google Shape;448;p9"/>
          <p:cNvSpPr/>
          <p:nvPr/>
        </p:nvSpPr>
        <p:spPr>
          <a:xfrm>
            <a:off x="4365082" y="2280053"/>
            <a:ext cx="515556" cy="473202"/>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449" name="Google Shape;449;p9"/>
          <p:cNvSpPr/>
          <p:nvPr/>
        </p:nvSpPr>
        <p:spPr>
          <a:xfrm>
            <a:off x="7421418" y="2280053"/>
            <a:ext cx="515556" cy="473202"/>
          </a:xfrm>
          <a:prstGeom prst="rightArrow">
            <a:avLst>
              <a:gd name="adj1" fmla="val 50000"/>
              <a:gd name="adj2" fmla="val 50000"/>
            </a:avLst>
          </a:prstGeom>
          <a:solidFill>
            <a:schemeClr val="l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4.a.01.01_FETPF3.0_PPT_Theme_French_2025_02_1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Franklin Gothic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4.a.01.01_FETPF3.0_PPT_Theme_French_2025_02_12" id="{AF19BD38-554A-48B5-99DB-5F43752B03B8}" vid="{15338285-D647-4A63-B92E-C1415CB4883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bb9bf150f5f4c3e4586b1db79c7db240">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0b79479a1b04779b18bbda5c464a46e3"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97E45D-D19E-4801-962E-F2FAEFD2DC58}">
  <ds:schemaRefs>
    <ds:schemaRef ds:uri="http://schemas.microsoft.com/sharepoint/v3/contenttype/forms"/>
  </ds:schemaRefs>
</ds:datastoreItem>
</file>

<file path=customXml/itemProps2.xml><?xml version="1.0" encoding="utf-8"?>
<ds:datastoreItem xmlns:ds="http://schemas.openxmlformats.org/officeDocument/2006/customXml" ds:itemID="{FE7029A6-A748-4FC8-A227-8659FC28D3BE}">
  <ds:schemaRefs>
    <ds:schemaRef ds:uri="cd03f174-a395-49eb-8ee9-8d943e22f40d"/>
    <ds:schemaRef ds:uri="http://www.w3.org/XML/1998/namespace"/>
    <ds:schemaRef ds:uri="http://purl.org/dc/terms/"/>
    <ds:schemaRef ds:uri="http://schemas.microsoft.com/office/2006/documentManagement/types"/>
    <ds:schemaRef ds:uri="http://purl.org/dc/dcmitype/"/>
    <ds:schemaRef ds:uri="52ff0146-47b4-4d51-8c1c-03266fcd63a2"/>
    <ds:schemaRef ds:uri="http://schemas.openxmlformats.org/package/2006/metadata/core-properties"/>
    <ds:schemaRef ds:uri="http://schemas.microsoft.com/office/infopath/2007/PartnerControl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10DD1F21-B30F-459C-A68E-A568DE1AAA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2ff0146-47b4-4d51-8c1c-03266fcd63a2"/>
    <ds:schemaRef ds:uri="cd03f174-a395-49eb-8ee9-8d943e22f4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644</TotalTime>
  <Words>10274</Words>
  <Application>Microsoft Office PowerPoint</Application>
  <PresentationFormat>Widescreen</PresentationFormat>
  <Paragraphs>977</Paragraphs>
  <Slides>48</Slides>
  <Notes>48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48</vt:i4>
      </vt:variant>
    </vt:vector>
  </HeadingPairs>
  <TitlesOfParts>
    <vt:vector size="59" baseType="lpstr">
      <vt:lpstr>Arial</vt:lpstr>
      <vt:lpstr>Arial Re</vt:lpstr>
      <vt:lpstr>Calibri</vt:lpstr>
      <vt:lpstr>Courier New</vt:lpstr>
      <vt:lpstr>Franklin Gothic Medium</vt:lpstr>
      <vt:lpstr>Franklin Gothic Medium Cond</vt:lpstr>
      <vt:lpstr>Libre Franklin Medium</vt:lpstr>
      <vt:lpstr>Noto Sans Symbols</vt:lpstr>
      <vt:lpstr>Times New Roman</vt:lpstr>
      <vt:lpstr>Wingdings</vt:lpstr>
      <vt:lpstr>4.a.01.01_FETPF3.0_PPT_Theme_French_2025_02_12</vt:lpstr>
      <vt:lpstr>PowerPoint Presentation</vt:lpstr>
      <vt:lpstr>PowerPoint Presentation</vt:lpstr>
      <vt:lpstr>PowerPoint Presentation</vt:lpstr>
      <vt:lpstr>Qu'entend-on par « présentation » ?</vt:lpstr>
      <vt:lpstr>Qu'est-ce qui fait une mauvaise présentation ?</vt:lpstr>
      <vt:lpstr>Qu'est-ce qui fait une bonne présentation ? </vt:lpstr>
      <vt:lpstr>Caractéristiques d'une présentation solide</vt:lpstr>
      <vt:lpstr>Stratégie de présentation (1/2)</vt:lpstr>
      <vt:lpstr>Stratégie de présentation (2/2)</vt:lpstr>
      <vt:lpstr>Plan : Identifier et décrire le public</vt:lpstr>
      <vt:lpstr>Planifier : Définir l’objectif</vt:lpstr>
      <vt:lpstr>PowerPoint Presentation</vt:lpstr>
      <vt:lpstr>Planifier : Établir la structure</vt:lpstr>
      <vt:lpstr>Préparer une SOCO</vt:lpstr>
      <vt:lpstr>Liste de contrôle pour la planification</vt:lpstr>
      <vt:lpstr>Stratégie de présentation</vt:lpstr>
      <vt:lpstr>Structure de la présentation technique</vt:lpstr>
      <vt:lpstr>Structure pour une présentation non technique</vt:lpstr>
      <vt:lpstr>Développer le contenu</vt:lpstr>
      <vt:lpstr>Structure pour la présentation technique</vt:lpstr>
      <vt:lpstr>Structure : Titre de la Diapositive</vt:lpstr>
      <vt:lpstr>Structure : Titre - Exemple de diapositive</vt:lpstr>
      <vt:lpstr>Structure : Introduction</vt:lpstr>
      <vt:lpstr>Structure : Introduction - Exemple de diapositive</vt:lpstr>
      <vt:lpstr>Structure : Méthodes</vt:lpstr>
      <vt:lpstr>Structure : Méthodes - Exemples de diapositives</vt:lpstr>
      <vt:lpstr>Structure : Résultats</vt:lpstr>
      <vt:lpstr>Structure : Résultats - Exemples de diapositives</vt:lpstr>
      <vt:lpstr>Structure : Discussion</vt:lpstr>
      <vt:lpstr>Structure : Discussion - Exemple de diapositives</vt:lpstr>
      <vt:lpstr>Remerciements : Qui devons-nous remercier ?</vt:lpstr>
      <vt:lpstr>Questions et réponses</vt:lpstr>
      <vt:lpstr>Préparer : Sélectionner les supports visuels</vt:lpstr>
      <vt:lpstr>Préparez-vous : Obtenir un feedback</vt:lpstr>
      <vt:lpstr>Préparer : Réviser</vt:lpstr>
      <vt:lpstr>Préparer : Pratiquer</vt:lpstr>
      <vt:lpstr>Stratégie de présentation</vt:lpstr>
      <vt:lpstr>Livrer : Respirer</vt:lpstr>
      <vt:lpstr>Livrer : Présenter</vt:lpstr>
      <vt:lpstr>Livrer : Gérer les questions et les réponses</vt:lpstr>
      <vt:lpstr>Livrer : Prendre des notes pour la prochaine fois</vt:lpstr>
      <vt:lpstr>Stratégie de présentation</vt:lpstr>
      <vt:lpstr>Résumé : Techniques pour parler en public</vt:lpstr>
      <vt:lpstr>Comment pouvez-vous appliquer  ce que vous avez appris ?</vt:lpstr>
      <vt:lpstr>Prochaines étapes</vt:lpstr>
      <vt:lpstr>Résumé (1/2)</vt:lpstr>
      <vt:lpstr>Résumé (2/2) </vt:lpstr>
      <vt:lpstr>Révision des objectifs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Richard C. Dicker</dc:creator>
  <cp:lastModifiedBy>Baskerville, Kristin (CDC/GHC/DGHP)</cp:lastModifiedBy>
  <cp:revision>10</cp:revision>
  <dcterms:created xsi:type="dcterms:W3CDTF">2005-08-29T16:54:09Z</dcterms:created>
  <dcterms:modified xsi:type="dcterms:W3CDTF">2025-11-21T20:30:24Z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0x010100BB263BB87ED693489DF545C68D111AB5</vt:lpwstr>
  </property>
  <property fmtid="{D5CDD505-2E9C-101B-9397-08002B2CF9AE}" pid="3" name="MSIP_Label_7b94a7b8-f06c-4dfe-bdcc-9b548fd58c31_Enabled">
    <vt:lpwstr>true</vt:lpwstr>
  </property>
  <property fmtid="{D5CDD505-2E9C-101B-9397-08002B2CF9AE}" pid="4" name="MSIP_Label_7b94a7b8-f06c-4dfe-bdcc-9b548fd58c31_SetDate">
    <vt:lpwstr>2022-05-19T14:22:55Z</vt:lpwstr>
  </property>
  <property fmtid="{D5CDD505-2E9C-101B-9397-08002B2CF9AE}" pid="5" name="MSIP_Label_7b94a7b8-f06c-4dfe-bdcc-9b548fd58c31_Method">
    <vt:lpwstr>Privileged</vt:lpwstr>
  </property>
  <property fmtid="{D5CDD505-2E9C-101B-9397-08002B2CF9AE}" pid="6" name="MSIP_Label_7b94a7b8-f06c-4dfe-bdcc-9b548fd58c31_Name">
    <vt:lpwstr>7b94a7b8-f06c-4dfe-bdcc-9b548fd58c31</vt:lpwstr>
  </property>
  <property fmtid="{D5CDD505-2E9C-101B-9397-08002B2CF9AE}" pid="7" name="MSIP_Label_7b94a7b8-f06c-4dfe-bdcc-9b548fd58c31_SiteId">
    <vt:lpwstr>9ce70869-60db-44fd-abe8-d2767077fc8f</vt:lpwstr>
  </property>
  <property fmtid="{D5CDD505-2E9C-101B-9397-08002B2CF9AE}" pid="8" name="MSIP_Label_7b94a7b8-f06c-4dfe-bdcc-9b548fd58c31_ActionId">
    <vt:lpwstr>b609102d-b49f-4be2-8513-34ea14f00b87</vt:lpwstr>
  </property>
  <property fmtid="{D5CDD505-2E9C-101B-9397-08002B2CF9AE}" pid="9" name="MSIP_Label_7b94a7b8-f06c-4dfe-bdcc-9b548fd58c31_ContentBits">
    <vt:lpwstr>0</vt:lpwstr>
  </property>
  <property fmtid="{D5CDD505-2E9C-101B-9397-08002B2CF9AE}" pid="10" name="MediaServiceImageTags">
    <vt:lpwstr/>
  </property>
</Properties>
</file>